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3/19/2020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3174"/>
            <a:ext cx="8229600" cy="14870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752"/>
            <a:ext cx="8229600" cy="4403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جامعة بنها"/>
          <p:cNvPicPr/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82204" y="6204744"/>
            <a:ext cx="972820" cy="589280"/>
          </a:xfrm>
          <a:prstGeom prst="rect">
            <a:avLst/>
          </a:prstGeom>
          <a:noFill/>
          <a:ln w="0" algn="in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13" name="Picture 12" descr="Screen Shot 2020-03-19 at 4.47.24 PM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90" y="6126163"/>
            <a:ext cx="1326985" cy="7396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499485"/>
          </a:xfrm>
        </p:spPr>
        <p:txBody>
          <a:bodyPr/>
          <a:lstStyle/>
          <a:p>
            <a:r>
              <a:rPr lang="ar-EG" b="1">
                <a:effectLst/>
              </a:rPr>
              <a:t>المحاضرة </a:t>
            </a:r>
            <a:r>
              <a:rPr lang="ar-EG" b="1" smtClean="0">
                <a:effectLst/>
              </a:rPr>
              <a:t>السابعة </a:t>
            </a:r>
            <a:r>
              <a:rPr lang="en-US" smtClean="0">
                <a:effectLst/>
              </a:rPr>
              <a:t>  </a:t>
            </a:r>
            <a:r>
              <a:rPr lang="ar-EG" b="1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2811"/>
            <a:ext cx="6400800" cy="2029585"/>
          </a:xfrm>
        </p:spPr>
        <p:txBody>
          <a:bodyPr>
            <a:normAutofit/>
          </a:bodyPr>
          <a:lstStyle/>
          <a:p>
            <a:r>
              <a:rPr lang="ar-EG" b="1" dirty="0"/>
              <a:t>قسم اللغة الفرنسية  </a:t>
            </a:r>
            <a:endParaRPr lang="en-US" dirty="0"/>
          </a:p>
          <a:p>
            <a:r>
              <a:rPr lang="ar-EG" b="1" dirty="0"/>
              <a:t> مادة الحضارة ق 20</a:t>
            </a:r>
            <a:r>
              <a:rPr lang="en-US" dirty="0"/>
              <a:t> </a:t>
            </a:r>
            <a:endParaRPr lang="en-US" dirty="0" smtClean="0"/>
          </a:p>
          <a:p>
            <a:r>
              <a:rPr lang="ar-EG" b="1" dirty="0" smtClean="0"/>
              <a:t>الفرقة </a:t>
            </a:r>
            <a:r>
              <a:rPr lang="ar-EG" b="1" dirty="0"/>
              <a:t>الرابعة   </a:t>
            </a:r>
            <a:endParaRPr lang="en-US" b="1" dirty="0" smtClean="0"/>
          </a:p>
          <a:p>
            <a:r>
              <a:rPr lang="ar-EG" b="1" dirty="0" smtClean="0"/>
              <a:t>د</a:t>
            </a:r>
            <a:r>
              <a:rPr lang="ar-EG" b="1" dirty="0"/>
              <a:t>. أمل </a:t>
            </a:r>
            <a:r>
              <a:rPr lang="ar-EG" b="1" dirty="0" smtClean="0"/>
              <a:t>جبر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fr-FR" b="1" u="sng" dirty="0">
                <a:effectLst/>
              </a:rPr>
              <a:t>L'</a:t>
            </a:r>
            <a:r>
              <a:rPr lang="fr-FR" b="1" u="sng" dirty="0" err="1">
                <a:effectLst/>
              </a:rPr>
              <a:t>oeuvre</a:t>
            </a:r>
            <a:r>
              <a:rPr lang="fr-FR" b="1" u="sng" dirty="0">
                <a:effectLst/>
              </a:rPr>
              <a:t> de </a:t>
            </a:r>
            <a:r>
              <a:rPr lang="fr-FR" b="1" u="sng" dirty="0" smtClean="0">
                <a:effectLst/>
              </a:rPr>
              <a:t>Breton</a:t>
            </a:r>
            <a:br>
              <a:rPr lang="fr-FR" b="1" u="sng" dirty="0" smtClean="0">
                <a:effectLst/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163"/>
            <a:ext cx="8229600" cy="440341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2600" dirty="0">
                <a:solidFill>
                  <a:srgbClr val="000000"/>
                </a:solidFill>
                <a:latin typeface="+mn-lt"/>
              </a:rPr>
              <a:t>بعد نشره </a:t>
            </a:r>
            <a:r>
              <a:rPr lang="ar-EG" sz="2600" u="sng" dirty="0">
                <a:solidFill>
                  <a:srgbClr val="000000"/>
                </a:solidFill>
                <a:latin typeface="+mn-lt"/>
              </a:rPr>
              <a:t>بيان السريالية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مناديا فيه بضرورة كشف " الحياة الداخلية " نشر بروتن عام 1926 </a:t>
            </a:r>
            <a:endParaRPr lang="en-US" sz="2600" dirty="0" smtClean="0">
              <a:solidFill>
                <a:srgbClr val="000000"/>
              </a:solidFill>
              <a:latin typeface="+mn-lt"/>
            </a:endParaRPr>
          </a:p>
          <a:p>
            <a:pPr marL="0" indent="0" algn="r">
              <a:buNone/>
            </a:pPr>
            <a:r>
              <a:rPr lang="fr-FR" sz="2600" dirty="0" smtClean="0">
                <a:solidFill>
                  <a:srgbClr val="000000"/>
                </a:solidFill>
                <a:latin typeface="+mn-lt"/>
              </a:rPr>
              <a:t>       </a:t>
            </a:r>
            <a:r>
              <a:rPr lang="ar-EG" sz="2600" u="sng" dirty="0" smtClean="0">
                <a:solidFill>
                  <a:srgbClr val="000000"/>
                </a:solidFill>
                <a:latin typeface="+mn-lt"/>
              </a:rPr>
              <a:t>دفاع شرعي </a:t>
            </a: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 و عام 1928  </a:t>
            </a:r>
            <a:r>
              <a:rPr lang="ar-EG" sz="2600" u="sng" dirty="0" smtClean="0">
                <a:solidFill>
                  <a:srgbClr val="000000"/>
                </a:solidFill>
                <a:latin typeface="+mn-lt"/>
              </a:rPr>
              <a:t>ناجا</a:t>
            </a: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  و هي رواية تقدم بسلاسة الجنون داخل العمل الأدبي </a:t>
            </a:r>
            <a:r>
              <a:rPr lang="fr-FR" sz="2600" dirty="0" smtClean="0">
                <a:solidFill>
                  <a:srgbClr val="000000"/>
                </a:solidFill>
                <a:latin typeface="+mn-lt"/>
              </a:rPr>
              <a:t>   </a:t>
            </a: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و تحلله من خلال علاقاته بالحياة اليومية.                                                    </a:t>
            </a:r>
            <a:endParaRPr lang="en-US" sz="2600" dirty="0" smtClean="0">
              <a:solidFill>
                <a:srgbClr val="000000"/>
              </a:solidFill>
              <a:latin typeface="+mn-lt"/>
            </a:endParaRPr>
          </a:p>
          <a:p>
            <a:pPr marL="0" indent="0" algn="r">
              <a:buNone/>
            </a:pP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في </a:t>
            </a:r>
            <a:r>
              <a:rPr lang="ar-EG" sz="2600" u="sng" dirty="0">
                <a:solidFill>
                  <a:srgbClr val="000000"/>
                </a:solidFill>
                <a:latin typeface="+mn-lt"/>
              </a:rPr>
              <a:t>البيان الثاني للسريالية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 ( 1930 ) يدافع بروتن عن السريالية في كل نقائها و يعطي </a:t>
            </a: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داخل</a:t>
            </a:r>
            <a:r>
              <a:rPr lang="en-US" sz="2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هذا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التصور النقي و بالإشتراك مع إلويار محاكاة للهزيان اللفظي لدي المختلين عقليا. اما عمله </a:t>
            </a: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الأواني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المتصلة ظهر عام 1932 و عمله الحب المجنون عام 1937.                      </a:t>
            </a:r>
            <a:endParaRPr lang="en-US" sz="2600" dirty="0">
              <a:solidFill>
                <a:srgbClr val="000000"/>
              </a:solidFill>
              <a:latin typeface="+mn-lt"/>
            </a:endParaRPr>
          </a:p>
          <a:p>
            <a:pPr marL="0" indent="0" algn="r">
              <a:buNone/>
            </a:pPr>
            <a:endParaRPr lang="en-US" sz="26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495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564"/>
            <a:ext cx="8229600" cy="440341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2600" dirty="0">
                <a:solidFill>
                  <a:srgbClr val="000000"/>
                </a:solidFill>
                <a:latin typeface="+mn-lt"/>
              </a:rPr>
              <a:t>لقد استخدمت حركة بروتن قبل كل شئ في اتجاه ثورة كاملة لا تعفي أحد لا الأسرة ولا الوطن </a:t>
            </a:r>
            <a:r>
              <a:rPr lang="fr-FR" sz="2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ولا الدين. هذه الإرادة التدميرية ترجع المسئولية الي الصورة التي يكونها الإنسان عن الكون  </a:t>
            </a:r>
            <a:r>
              <a:rPr lang="fr-FR" sz="2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وتفكك البناء الأساسي للفكر. </a:t>
            </a:r>
            <a:endParaRPr lang="en-US" sz="2600" dirty="0" smtClean="0">
              <a:solidFill>
                <a:srgbClr val="000000"/>
              </a:solidFill>
              <a:latin typeface="+mn-lt"/>
            </a:endParaRPr>
          </a:p>
          <a:p>
            <a:pPr marL="0" indent="0" algn="r">
              <a:buNone/>
            </a:pP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فى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الواقع يدعي بروتن غزو ما هو لاعقلانى لا انه يستسلم له.   </a:t>
            </a: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و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يريد إكتشاف الحياة السلبية للذكاء. و يجتهد في التعبير عن هذا الإنقطاع العقلي الذي لا     </a:t>
            </a:r>
            <a:r>
              <a:rPr lang="fr-FR" sz="2600" dirty="0">
                <a:solidFill>
                  <a:srgbClr val="000000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تستطيع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التراكيب البلاغية أن تحيط به و ذلك باللجوء الي الصور الحديثة و إلي إئتلافات غير </a:t>
            </a:r>
            <a:r>
              <a:rPr lang="en-US" sz="2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مسبوقة والي التضدات و الي تأثير المفاجآت والي التلاعب بالألفاظ. لقد توصل الي "غياب    </a:t>
            </a:r>
            <a:endParaRPr lang="en-US" sz="2600" dirty="0">
              <a:solidFill>
                <a:srgbClr val="000000"/>
              </a:solidFill>
              <a:latin typeface="+mn-lt"/>
            </a:endParaRPr>
          </a:p>
          <a:p>
            <a:pPr marL="0" indent="0" algn="r">
              <a:buNone/>
            </a:pPr>
            <a:r>
              <a:rPr lang="ar-EG" sz="2600" dirty="0">
                <a:solidFill>
                  <a:srgbClr val="000000"/>
                </a:solidFill>
                <a:latin typeface="+mn-lt"/>
              </a:rPr>
              <a:t>الحدود بين الجنون وعدم الجنون" و أكد أنه "لا يوجد شئ مستحيل". الحلم و الكتابة الآلية      </a:t>
            </a:r>
            <a:r>
              <a:rPr lang="fr-FR" sz="2600" dirty="0">
                <a:solidFill>
                  <a:srgbClr val="000000"/>
                </a:solidFill>
                <a:latin typeface="+mn-lt"/>
              </a:rPr>
              <a:t>                                                                                                              </a:t>
            </a: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و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الهزيان و الدعابة السوداء " ثورة الروح العليا " : كلها و في آن واحد اكتشافات و تجارب. </a:t>
            </a: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إن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وسيلة إعادة بناء العالم و إعادة إيجاد وحدة الإنسان و الكون هي الحب الذي لا يختلف   </a:t>
            </a:r>
            <a:endParaRPr lang="en-US" sz="2600" dirty="0">
              <a:solidFill>
                <a:srgbClr val="000000"/>
              </a:solidFill>
              <a:latin typeface="+mn-lt"/>
            </a:endParaRPr>
          </a:p>
          <a:p>
            <a:pPr marL="0" indent="0" algn="r">
              <a:buNone/>
            </a:pPr>
            <a:r>
              <a:rPr lang="ar-EG" sz="2600" dirty="0">
                <a:solidFill>
                  <a:srgbClr val="000000"/>
                </a:solidFill>
                <a:latin typeface="+mn-lt"/>
              </a:rPr>
              <a:t>تمنع كل تهرب </a:t>
            </a: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مطلقا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عن الشعر : " المعانقة الشعرية " مثل " المعانقة الجسدية "</a:t>
            </a:r>
            <a:r>
              <a:rPr lang="fr-FR" sz="2600" dirty="0">
                <a:solidFill>
                  <a:srgbClr val="000000"/>
                </a:solidFill>
                <a:latin typeface="+mn-lt"/>
              </a:rPr>
              <a:t>                                                                                                            </a:t>
            </a:r>
            <a:endParaRPr lang="en-US" sz="2600" dirty="0">
              <a:solidFill>
                <a:srgbClr val="000000"/>
              </a:solidFill>
              <a:latin typeface="+mn-lt"/>
            </a:endParaRPr>
          </a:p>
          <a:p>
            <a:pPr marL="0" indent="0" algn="r">
              <a:buNone/>
            </a:pPr>
            <a:r>
              <a:rPr lang="ar-EG" sz="2600" dirty="0">
                <a:solidFill>
                  <a:srgbClr val="000000"/>
                </a:solidFill>
                <a:latin typeface="+mn-lt"/>
              </a:rPr>
              <a:t>علي حساب بؤس العالم.  </a:t>
            </a:r>
            <a:endParaRPr lang="en-US" sz="2600" dirty="0" smtClean="0">
              <a:solidFill>
                <a:srgbClr val="000000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ar-EG" sz="2600" dirty="0" smtClean="0">
                <a:solidFill>
                  <a:srgbClr val="000000"/>
                </a:solidFill>
                <a:latin typeface="+mn-lt"/>
              </a:rPr>
              <a:t>" </a:t>
            </a:r>
            <a:r>
              <a:rPr lang="ar-EG" sz="2600" dirty="0">
                <a:solidFill>
                  <a:srgbClr val="000000"/>
                </a:solidFill>
                <a:latin typeface="+mn-lt"/>
              </a:rPr>
              <a:t>تحابوا " هو آخر طلب ... و هو الأساسي". </a:t>
            </a:r>
            <a:endParaRPr lang="en-US" sz="2600" dirty="0" smtClean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0476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35</TotalTime>
  <Words>293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Century Gothic</vt:lpstr>
      <vt:lpstr>Courier New</vt:lpstr>
      <vt:lpstr>Palatino Linotype</vt:lpstr>
      <vt:lpstr>Tahoma</vt:lpstr>
      <vt:lpstr>Times New Roman</vt:lpstr>
      <vt:lpstr>Executive</vt:lpstr>
      <vt:lpstr>المحاضرة السابعة    </vt:lpstr>
      <vt:lpstr> L'oeuvre de Breton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الأولي </dc:title>
  <dc:creator>apple</dc:creator>
  <cp:lastModifiedBy>ayman</cp:lastModifiedBy>
  <cp:revision>8</cp:revision>
  <dcterms:created xsi:type="dcterms:W3CDTF">2020-03-19T14:38:49Z</dcterms:created>
  <dcterms:modified xsi:type="dcterms:W3CDTF">2020-03-19T20:21:45Z</dcterms:modified>
</cp:coreProperties>
</file>