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62" r:id="rId5"/>
    <p:sldId id="259" r:id="rId6"/>
    <p:sldId id="260" r:id="rId7"/>
    <p:sldId id="267" r:id="rId8"/>
    <p:sldId id="268"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5m5lmiWJ7Lp2HwbszXtw6Q==" hashData="bS3xoJ5ZL9VbwBTdvlNF7jvSqY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B4BA7-35CB-428C-88A6-4D01660DC3B7}" type="doc">
      <dgm:prSet loTypeId="urn:microsoft.com/office/officeart/2005/8/layout/venn1" loCatId="relationship" qsTypeId="urn:microsoft.com/office/officeart/2005/8/quickstyle/3d2" qsCatId="3D" csTypeId="urn:microsoft.com/office/officeart/2005/8/colors/colorful4" csCatId="colorful" phldr="1"/>
      <dgm:spPr/>
    </dgm:pt>
    <dgm:pt modelId="{3C8D0CC5-64CB-4991-BB21-6E575BF19179}">
      <dgm:prSet phldrT="[Text]"/>
      <dgm:spPr/>
      <dgm:t>
        <a:bodyPr/>
        <a:lstStyle/>
        <a:p>
          <a:pPr rtl="1"/>
          <a:r>
            <a:rPr lang="ar-EG" dirty="0" smtClean="0"/>
            <a:t>المعجمية</a:t>
          </a:r>
          <a:endParaRPr lang="ar-EG" dirty="0"/>
        </a:p>
      </dgm:t>
    </dgm:pt>
    <dgm:pt modelId="{C9FC94CC-F3B4-4306-9DC6-D03D3AE1C3AB}" type="parTrans" cxnId="{AA71D537-5B34-4106-BCF5-B560E7789F55}">
      <dgm:prSet/>
      <dgm:spPr/>
      <dgm:t>
        <a:bodyPr/>
        <a:lstStyle/>
        <a:p>
          <a:pPr rtl="1"/>
          <a:endParaRPr lang="ar-EG"/>
        </a:p>
      </dgm:t>
    </dgm:pt>
    <dgm:pt modelId="{EC0FA087-80DB-435E-9780-49DEBFA9FACB}" type="sibTrans" cxnId="{AA71D537-5B34-4106-BCF5-B560E7789F55}">
      <dgm:prSet/>
      <dgm:spPr/>
      <dgm:t>
        <a:bodyPr/>
        <a:lstStyle/>
        <a:p>
          <a:pPr rtl="1"/>
          <a:endParaRPr lang="ar-EG"/>
        </a:p>
      </dgm:t>
    </dgm:pt>
    <dgm:pt modelId="{E8E01B3A-3C0C-4B82-9E30-B9014C8C04C4}">
      <dgm:prSet phldrT="[Text]"/>
      <dgm:spPr/>
      <dgm:t>
        <a:bodyPr/>
        <a:lstStyle/>
        <a:p>
          <a:pPr rtl="1"/>
          <a:r>
            <a:rPr lang="ar-EG" dirty="0" smtClean="0"/>
            <a:t>التركيبية</a:t>
          </a:r>
          <a:endParaRPr lang="ar-EG" dirty="0"/>
        </a:p>
      </dgm:t>
    </dgm:pt>
    <dgm:pt modelId="{0DEC0CDD-9D2E-4899-9462-2C186B876FB2}" type="parTrans" cxnId="{0C2D974D-A88D-4241-A4DA-340ACBDE44C3}">
      <dgm:prSet/>
      <dgm:spPr/>
      <dgm:t>
        <a:bodyPr/>
        <a:lstStyle/>
        <a:p>
          <a:pPr rtl="1"/>
          <a:endParaRPr lang="ar-EG"/>
        </a:p>
      </dgm:t>
    </dgm:pt>
    <dgm:pt modelId="{FD97B019-DCD0-4734-9F9A-49AEA13B6DCB}" type="sibTrans" cxnId="{0C2D974D-A88D-4241-A4DA-340ACBDE44C3}">
      <dgm:prSet/>
      <dgm:spPr/>
      <dgm:t>
        <a:bodyPr/>
        <a:lstStyle/>
        <a:p>
          <a:pPr rtl="1"/>
          <a:endParaRPr lang="ar-EG"/>
        </a:p>
      </dgm:t>
    </dgm:pt>
    <dgm:pt modelId="{E8165266-7854-4BE8-80A3-27FF8298DB21}">
      <dgm:prSet phldrT="[Text]"/>
      <dgm:spPr/>
      <dgm:t>
        <a:bodyPr/>
        <a:lstStyle/>
        <a:p>
          <a:pPr rtl="1"/>
          <a:r>
            <a:rPr lang="ar-EG" dirty="0" smtClean="0"/>
            <a:t>الصرفية</a:t>
          </a:r>
          <a:endParaRPr lang="ar-EG" dirty="0"/>
        </a:p>
      </dgm:t>
    </dgm:pt>
    <dgm:pt modelId="{1C2099CA-1AC7-4319-BFE9-86DC2CD031DF}" type="parTrans" cxnId="{6525E454-8037-41A8-8BB3-F0959E43A8A7}">
      <dgm:prSet/>
      <dgm:spPr/>
      <dgm:t>
        <a:bodyPr/>
        <a:lstStyle/>
        <a:p>
          <a:pPr rtl="1"/>
          <a:endParaRPr lang="ar-EG"/>
        </a:p>
      </dgm:t>
    </dgm:pt>
    <dgm:pt modelId="{0FAB4BE1-E4E9-4A09-9504-79DAE529AF75}" type="sibTrans" cxnId="{6525E454-8037-41A8-8BB3-F0959E43A8A7}">
      <dgm:prSet/>
      <dgm:spPr/>
      <dgm:t>
        <a:bodyPr/>
        <a:lstStyle/>
        <a:p>
          <a:pPr rtl="1"/>
          <a:endParaRPr lang="ar-EG"/>
        </a:p>
      </dgm:t>
    </dgm:pt>
    <dgm:pt modelId="{365B0F36-798D-4D50-ADD7-5CE00C43F0CC}">
      <dgm:prSet/>
      <dgm:spPr/>
      <dgm:t>
        <a:bodyPr/>
        <a:lstStyle/>
        <a:p>
          <a:pPr rtl="1"/>
          <a:r>
            <a:rPr lang="ar-EG" smtClean="0"/>
            <a:t>الصوتية</a:t>
          </a:r>
          <a:endParaRPr lang="ar-EG"/>
        </a:p>
      </dgm:t>
    </dgm:pt>
    <dgm:pt modelId="{3EE09DF2-728F-430F-8D8E-3BD769F22817}" type="parTrans" cxnId="{34A5CA69-E85D-48B3-ABB8-1683887EBF5B}">
      <dgm:prSet/>
      <dgm:spPr/>
      <dgm:t>
        <a:bodyPr/>
        <a:lstStyle/>
        <a:p>
          <a:pPr rtl="1"/>
          <a:endParaRPr lang="ar-EG"/>
        </a:p>
      </dgm:t>
    </dgm:pt>
    <dgm:pt modelId="{7B303B94-DBCD-4F12-B297-3337F6DFABAD}" type="sibTrans" cxnId="{34A5CA69-E85D-48B3-ABB8-1683887EBF5B}">
      <dgm:prSet/>
      <dgm:spPr/>
      <dgm:t>
        <a:bodyPr/>
        <a:lstStyle/>
        <a:p>
          <a:pPr rtl="1"/>
          <a:endParaRPr lang="ar-EG"/>
        </a:p>
      </dgm:t>
    </dgm:pt>
    <dgm:pt modelId="{9F203C80-5DAD-44A5-A9D0-682B96DD4B9D}" type="pres">
      <dgm:prSet presAssocID="{471B4BA7-35CB-428C-88A6-4D01660DC3B7}" presName="compositeShape" presStyleCnt="0">
        <dgm:presLayoutVars>
          <dgm:chMax val="7"/>
          <dgm:dir/>
          <dgm:resizeHandles val="exact"/>
        </dgm:presLayoutVars>
      </dgm:prSet>
      <dgm:spPr/>
    </dgm:pt>
    <dgm:pt modelId="{D74DA4F7-77D5-44B0-8A9E-5818EF765047}" type="pres">
      <dgm:prSet presAssocID="{3C8D0CC5-64CB-4991-BB21-6E575BF19179}" presName="circ1" presStyleLbl="vennNode1" presStyleIdx="0" presStyleCnt="4"/>
      <dgm:spPr/>
      <dgm:t>
        <a:bodyPr/>
        <a:lstStyle/>
        <a:p>
          <a:pPr rtl="1"/>
          <a:endParaRPr lang="ar-EG"/>
        </a:p>
      </dgm:t>
    </dgm:pt>
    <dgm:pt modelId="{6748E849-C78A-475C-84C8-9942F0B5AB5C}" type="pres">
      <dgm:prSet presAssocID="{3C8D0CC5-64CB-4991-BB21-6E575BF19179}" presName="circ1Tx" presStyleLbl="revTx" presStyleIdx="0" presStyleCnt="0">
        <dgm:presLayoutVars>
          <dgm:chMax val="0"/>
          <dgm:chPref val="0"/>
          <dgm:bulletEnabled val="1"/>
        </dgm:presLayoutVars>
      </dgm:prSet>
      <dgm:spPr/>
      <dgm:t>
        <a:bodyPr/>
        <a:lstStyle/>
        <a:p>
          <a:pPr rtl="1"/>
          <a:endParaRPr lang="ar-EG"/>
        </a:p>
      </dgm:t>
    </dgm:pt>
    <dgm:pt modelId="{677C7E48-F0F8-451A-A969-2A9494108E4B}" type="pres">
      <dgm:prSet presAssocID="{365B0F36-798D-4D50-ADD7-5CE00C43F0CC}" presName="circ2" presStyleLbl="vennNode1" presStyleIdx="1" presStyleCnt="4"/>
      <dgm:spPr/>
      <dgm:t>
        <a:bodyPr/>
        <a:lstStyle/>
        <a:p>
          <a:pPr rtl="1"/>
          <a:endParaRPr lang="ar-EG"/>
        </a:p>
      </dgm:t>
    </dgm:pt>
    <dgm:pt modelId="{16BE6EC6-FB2B-4227-A1A9-CEA768B02FD5}" type="pres">
      <dgm:prSet presAssocID="{365B0F36-798D-4D50-ADD7-5CE00C43F0CC}" presName="circ2Tx" presStyleLbl="revTx" presStyleIdx="0" presStyleCnt="0">
        <dgm:presLayoutVars>
          <dgm:chMax val="0"/>
          <dgm:chPref val="0"/>
          <dgm:bulletEnabled val="1"/>
        </dgm:presLayoutVars>
      </dgm:prSet>
      <dgm:spPr/>
      <dgm:t>
        <a:bodyPr/>
        <a:lstStyle/>
        <a:p>
          <a:pPr rtl="1"/>
          <a:endParaRPr lang="ar-EG"/>
        </a:p>
      </dgm:t>
    </dgm:pt>
    <dgm:pt modelId="{56B6F221-02F2-4655-8E78-61A1981517E7}" type="pres">
      <dgm:prSet presAssocID="{E8E01B3A-3C0C-4B82-9E30-B9014C8C04C4}" presName="circ3" presStyleLbl="vennNode1" presStyleIdx="2" presStyleCnt="4"/>
      <dgm:spPr/>
      <dgm:t>
        <a:bodyPr/>
        <a:lstStyle/>
        <a:p>
          <a:pPr rtl="1"/>
          <a:endParaRPr lang="ar-EG"/>
        </a:p>
      </dgm:t>
    </dgm:pt>
    <dgm:pt modelId="{89A0CED1-5838-4EE9-AF6E-354621FFD42B}" type="pres">
      <dgm:prSet presAssocID="{E8E01B3A-3C0C-4B82-9E30-B9014C8C04C4}" presName="circ3Tx" presStyleLbl="revTx" presStyleIdx="0" presStyleCnt="0">
        <dgm:presLayoutVars>
          <dgm:chMax val="0"/>
          <dgm:chPref val="0"/>
          <dgm:bulletEnabled val="1"/>
        </dgm:presLayoutVars>
      </dgm:prSet>
      <dgm:spPr/>
      <dgm:t>
        <a:bodyPr/>
        <a:lstStyle/>
        <a:p>
          <a:pPr rtl="1"/>
          <a:endParaRPr lang="ar-EG"/>
        </a:p>
      </dgm:t>
    </dgm:pt>
    <dgm:pt modelId="{5086D4EE-4C7F-423C-8BED-71B61555C74F}" type="pres">
      <dgm:prSet presAssocID="{E8165266-7854-4BE8-80A3-27FF8298DB21}" presName="circ4" presStyleLbl="vennNode1" presStyleIdx="3" presStyleCnt="4"/>
      <dgm:spPr/>
      <dgm:t>
        <a:bodyPr/>
        <a:lstStyle/>
        <a:p>
          <a:pPr rtl="1"/>
          <a:endParaRPr lang="ar-EG"/>
        </a:p>
      </dgm:t>
    </dgm:pt>
    <dgm:pt modelId="{243D2ABA-EB1E-4F22-A749-A164EE8CAE2A}" type="pres">
      <dgm:prSet presAssocID="{E8165266-7854-4BE8-80A3-27FF8298DB21}" presName="circ4Tx" presStyleLbl="revTx" presStyleIdx="0" presStyleCnt="0">
        <dgm:presLayoutVars>
          <dgm:chMax val="0"/>
          <dgm:chPref val="0"/>
          <dgm:bulletEnabled val="1"/>
        </dgm:presLayoutVars>
      </dgm:prSet>
      <dgm:spPr/>
      <dgm:t>
        <a:bodyPr/>
        <a:lstStyle/>
        <a:p>
          <a:pPr rtl="1"/>
          <a:endParaRPr lang="ar-EG"/>
        </a:p>
      </dgm:t>
    </dgm:pt>
  </dgm:ptLst>
  <dgm:cxnLst>
    <dgm:cxn modelId="{6525E454-8037-41A8-8BB3-F0959E43A8A7}" srcId="{471B4BA7-35CB-428C-88A6-4D01660DC3B7}" destId="{E8165266-7854-4BE8-80A3-27FF8298DB21}" srcOrd="3" destOrd="0" parTransId="{1C2099CA-1AC7-4319-BFE9-86DC2CD031DF}" sibTransId="{0FAB4BE1-E4E9-4A09-9504-79DAE529AF75}"/>
    <dgm:cxn modelId="{148A4536-C6B3-43B8-AA1E-A0DCEB79F0FB}" type="presOf" srcId="{E8E01B3A-3C0C-4B82-9E30-B9014C8C04C4}" destId="{56B6F221-02F2-4655-8E78-61A1981517E7}" srcOrd="0" destOrd="0" presId="urn:microsoft.com/office/officeart/2005/8/layout/venn1"/>
    <dgm:cxn modelId="{9E02ADBF-11FF-4D7C-A482-5E1EE0803205}" type="presOf" srcId="{E8165266-7854-4BE8-80A3-27FF8298DB21}" destId="{5086D4EE-4C7F-423C-8BED-71B61555C74F}" srcOrd="0" destOrd="0" presId="urn:microsoft.com/office/officeart/2005/8/layout/venn1"/>
    <dgm:cxn modelId="{AA71D537-5B34-4106-BCF5-B560E7789F55}" srcId="{471B4BA7-35CB-428C-88A6-4D01660DC3B7}" destId="{3C8D0CC5-64CB-4991-BB21-6E575BF19179}" srcOrd="0" destOrd="0" parTransId="{C9FC94CC-F3B4-4306-9DC6-D03D3AE1C3AB}" sibTransId="{EC0FA087-80DB-435E-9780-49DEBFA9FACB}"/>
    <dgm:cxn modelId="{4AF47123-7460-4F75-9CED-F4455DE97E11}" type="presOf" srcId="{3C8D0CC5-64CB-4991-BB21-6E575BF19179}" destId="{D74DA4F7-77D5-44B0-8A9E-5818EF765047}" srcOrd="0" destOrd="0" presId="urn:microsoft.com/office/officeart/2005/8/layout/venn1"/>
    <dgm:cxn modelId="{2B46A64E-2EE6-425F-AF76-792A96B26CDB}" type="presOf" srcId="{365B0F36-798D-4D50-ADD7-5CE00C43F0CC}" destId="{677C7E48-F0F8-451A-A969-2A9494108E4B}" srcOrd="0" destOrd="0" presId="urn:microsoft.com/office/officeart/2005/8/layout/venn1"/>
    <dgm:cxn modelId="{669F9F89-4282-4A3F-808B-5FF6714410CD}" type="presOf" srcId="{471B4BA7-35CB-428C-88A6-4D01660DC3B7}" destId="{9F203C80-5DAD-44A5-A9D0-682B96DD4B9D}" srcOrd="0" destOrd="0" presId="urn:microsoft.com/office/officeart/2005/8/layout/venn1"/>
    <dgm:cxn modelId="{D8BD970B-C0BE-4413-B811-C10C84DEE6F3}" type="presOf" srcId="{E8E01B3A-3C0C-4B82-9E30-B9014C8C04C4}" destId="{89A0CED1-5838-4EE9-AF6E-354621FFD42B}" srcOrd="1" destOrd="0" presId="urn:microsoft.com/office/officeart/2005/8/layout/venn1"/>
    <dgm:cxn modelId="{0C2D974D-A88D-4241-A4DA-340ACBDE44C3}" srcId="{471B4BA7-35CB-428C-88A6-4D01660DC3B7}" destId="{E8E01B3A-3C0C-4B82-9E30-B9014C8C04C4}" srcOrd="2" destOrd="0" parTransId="{0DEC0CDD-9D2E-4899-9462-2C186B876FB2}" sibTransId="{FD97B019-DCD0-4734-9F9A-49AEA13B6DCB}"/>
    <dgm:cxn modelId="{34A5CA69-E85D-48B3-ABB8-1683887EBF5B}" srcId="{471B4BA7-35CB-428C-88A6-4D01660DC3B7}" destId="{365B0F36-798D-4D50-ADD7-5CE00C43F0CC}" srcOrd="1" destOrd="0" parTransId="{3EE09DF2-728F-430F-8D8E-3BD769F22817}" sibTransId="{7B303B94-DBCD-4F12-B297-3337F6DFABAD}"/>
    <dgm:cxn modelId="{D4D98E9E-3162-4972-8B99-CFC0D53BA163}" type="presOf" srcId="{365B0F36-798D-4D50-ADD7-5CE00C43F0CC}" destId="{16BE6EC6-FB2B-4227-A1A9-CEA768B02FD5}" srcOrd="1" destOrd="0" presId="urn:microsoft.com/office/officeart/2005/8/layout/venn1"/>
    <dgm:cxn modelId="{5ED7F143-F612-4FE9-9230-1C369EE5D98C}" type="presOf" srcId="{3C8D0CC5-64CB-4991-BB21-6E575BF19179}" destId="{6748E849-C78A-475C-84C8-9942F0B5AB5C}" srcOrd="1" destOrd="0" presId="urn:microsoft.com/office/officeart/2005/8/layout/venn1"/>
    <dgm:cxn modelId="{D8B452DD-B313-40FD-9D47-30321884AB13}" type="presOf" srcId="{E8165266-7854-4BE8-80A3-27FF8298DB21}" destId="{243D2ABA-EB1E-4F22-A749-A164EE8CAE2A}" srcOrd="1" destOrd="0" presId="urn:microsoft.com/office/officeart/2005/8/layout/venn1"/>
    <dgm:cxn modelId="{78DD3F22-8C05-4010-9B0F-FB54E381C33C}" type="presParOf" srcId="{9F203C80-5DAD-44A5-A9D0-682B96DD4B9D}" destId="{D74DA4F7-77D5-44B0-8A9E-5818EF765047}" srcOrd="0" destOrd="0" presId="urn:microsoft.com/office/officeart/2005/8/layout/venn1"/>
    <dgm:cxn modelId="{24A8197E-DA87-4E4D-8A82-1B35CFB77C8E}" type="presParOf" srcId="{9F203C80-5DAD-44A5-A9D0-682B96DD4B9D}" destId="{6748E849-C78A-475C-84C8-9942F0B5AB5C}" srcOrd="1" destOrd="0" presId="urn:microsoft.com/office/officeart/2005/8/layout/venn1"/>
    <dgm:cxn modelId="{305A7F1E-64D0-4035-897E-3A0952EE9C4A}" type="presParOf" srcId="{9F203C80-5DAD-44A5-A9D0-682B96DD4B9D}" destId="{677C7E48-F0F8-451A-A969-2A9494108E4B}" srcOrd="2" destOrd="0" presId="urn:microsoft.com/office/officeart/2005/8/layout/venn1"/>
    <dgm:cxn modelId="{FC462791-A6B4-45E2-AE03-BD1294CE5A63}" type="presParOf" srcId="{9F203C80-5DAD-44A5-A9D0-682B96DD4B9D}" destId="{16BE6EC6-FB2B-4227-A1A9-CEA768B02FD5}" srcOrd="3" destOrd="0" presId="urn:microsoft.com/office/officeart/2005/8/layout/venn1"/>
    <dgm:cxn modelId="{1FA7C273-886D-47FC-B4AE-6542719C6BB0}" type="presParOf" srcId="{9F203C80-5DAD-44A5-A9D0-682B96DD4B9D}" destId="{56B6F221-02F2-4655-8E78-61A1981517E7}" srcOrd="4" destOrd="0" presId="urn:microsoft.com/office/officeart/2005/8/layout/venn1"/>
    <dgm:cxn modelId="{BDDAC0D1-DB74-4299-8732-1D8F92FDCD32}" type="presParOf" srcId="{9F203C80-5DAD-44A5-A9D0-682B96DD4B9D}" destId="{89A0CED1-5838-4EE9-AF6E-354621FFD42B}" srcOrd="5" destOrd="0" presId="urn:microsoft.com/office/officeart/2005/8/layout/venn1"/>
    <dgm:cxn modelId="{F4E26BF2-215C-4CBD-B6FA-B3D0C2858EF4}" type="presParOf" srcId="{9F203C80-5DAD-44A5-A9D0-682B96DD4B9D}" destId="{5086D4EE-4C7F-423C-8BED-71B61555C74F}" srcOrd="6" destOrd="0" presId="urn:microsoft.com/office/officeart/2005/8/layout/venn1"/>
    <dgm:cxn modelId="{32EA5384-31F6-4A2E-A7CD-68F30AB5DB7B}" type="presParOf" srcId="{9F203C80-5DAD-44A5-A9D0-682B96DD4B9D}" destId="{243D2ABA-EB1E-4F22-A749-A164EE8CAE2A}"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DA4F7-77D5-44B0-8A9E-5818EF765047}">
      <dsp:nvSpPr>
        <dsp:cNvPr id="0" name=""/>
        <dsp:cNvSpPr/>
      </dsp:nvSpPr>
      <dsp:spPr>
        <a:xfrm>
          <a:off x="1991359" y="40639"/>
          <a:ext cx="2113280" cy="2113280"/>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kern="1200" dirty="0" smtClean="0"/>
            <a:t>المعجمية</a:t>
          </a:r>
          <a:endParaRPr lang="ar-EG" sz="2400" kern="1200" dirty="0"/>
        </a:p>
      </dsp:txBody>
      <dsp:txXfrm>
        <a:off x="2235200" y="325119"/>
        <a:ext cx="1625600" cy="670560"/>
      </dsp:txXfrm>
    </dsp:sp>
    <dsp:sp modelId="{677C7E48-F0F8-451A-A969-2A9494108E4B}">
      <dsp:nvSpPr>
        <dsp:cNvPr id="0" name=""/>
        <dsp:cNvSpPr/>
      </dsp:nvSpPr>
      <dsp:spPr>
        <a:xfrm>
          <a:off x="2926080" y="975359"/>
          <a:ext cx="2113280" cy="2113280"/>
        </a:xfrm>
        <a:prstGeom prst="ellipse">
          <a:avLst/>
        </a:prstGeom>
        <a:gradFill rotWithShape="0">
          <a:gsLst>
            <a:gs pos="0">
              <a:schemeClr val="accent4">
                <a:alpha val="50000"/>
                <a:hueOff val="-1488257"/>
                <a:satOff val="8966"/>
                <a:lumOff val="719"/>
                <a:alphaOff val="0"/>
                <a:shade val="51000"/>
                <a:satMod val="130000"/>
              </a:schemeClr>
            </a:gs>
            <a:gs pos="80000">
              <a:schemeClr val="accent4">
                <a:alpha val="50000"/>
                <a:hueOff val="-1488257"/>
                <a:satOff val="8966"/>
                <a:lumOff val="719"/>
                <a:alphaOff val="0"/>
                <a:shade val="93000"/>
                <a:satMod val="130000"/>
              </a:schemeClr>
            </a:gs>
            <a:gs pos="100000">
              <a:schemeClr val="accent4">
                <a:alpha val="50000"/>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kern="1200" smtClean="0"/>
            <a:t>الصوتية</a:t>
          </a:r>
          <a:endParaRPr lang="ar-EG" sz="2400" kern="1200"/>
        </a:p>
      </dsp:txBody>
      <dsp:txXfrm>
        <a:off x="4064000" y="1219200"/>
        <a:ext cx="812800" cy="1625600"/>
      </dsp:txXfrm>
    </dsp:sp>
    <dsp:sp modelId="{56B6F221-02F2-4655-8E78-61A1981517E7}">
      <dsp:nvSpPr>
        <dsp:cNvPr id="0" name=""/>
        <dsp:cNvSpPr/>
      </dsp:nvSpPr>
      <dsp:spPr>
        <a:xfrm>
          <a:off x="1991359" y="1910080"/>
          <a:ext cx="2113280" cy="2113280"/>
        </a:xfrm>
        <a:prstGeom prst="ellipse">
          <a:avLst/>
        </a:prstGeom>
        <a:gradFill rotWithShape="0">
          <a:gsLst>
            <a:gs pos="0">
              <a:schemeClr val="accent4">
                <a:alpha val="50000"/>
                <a:hueOff val="-2976513"/>
                <a:satOff val="17933"/>
                <a:lumOff val="1437"/>
                <a:alphaOff val="0"/>
                <a:shade val="51000"/>
                <a:satMod val="130000"/>
              </a:schemeClr>
            </a:gs>
            <a:gs pos="80000">
              <a:schemeClr val="accent4">
                <a:alpha val="50000"/>
                <a:hueOff val="-2976513"/>
                <a:satOff val="17933"/>
                <a:lumOff val="1437"/>
                <a:alphaOff val="0"/>
                <a:shade val="93000"/>
                <a:satMod val="130000"/>
              </a:schemeClr>
            </a:gs>
            <a:gs pos="100000">
              <a:schemeClr val="accent4">
                <a:alpha val="50000"/>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kern="1200" dirty="0" smtClean="0"/>
            <a:t>التركيبية</a:t>
          </a:r>
          <a:endParaRPr lang="ar-EG" sz="2400" kern="1200" dirty="0"/>
        </a:p>
      </dsp:txBody>
      <dsp:txXfrm>
        <a:off x="2235200" y="3068320"/>
        <a:ext cx="1625600" cy="670560"/>
      </dsp:txXfrm>
    </dsp:sp>
    <dsp:sp modelId="{5086D4EE-4C7F-423C-8BED-71B61555C74F}">
      <dsp:nvSpPr>
        <dsp:cNvPr id="0" name=""/>
        <dsp:cNvSpPr/>
      </dsp:nvSpPr>
      <dsp:spPr>
        <a:xfrm>
          <a:off x="1056640" y="975359"/>
          <a:ext cx="2113280" cy="2113280"/>
        </a:xfrm>
        <a:prstGeom prst="ellipse">
          <a:avLst/>
        </a:prstGeom>
        <a:gradFill rotWithShape="0">
          <a:gsLst>
            <a:gs pos="0">
              <a:schemeClr val="accent4">
                <a:alpha val="50000"/>
                <a:hueOff val="-4464770"/>
                <a:satOff val="26899"/>
                <a:lumOff val="2156"/>
                <a:alphaOff val="0"/>
                <a:shade val="51000"/>
                <a:satMod val="130000"/>
              </a:schemeClr>
            </a:gs>
            <a:gs pos="80000">
              <a:schemeClr val="accent4">
                <a:alpha val="50000"/>
                <a:hueOff val="-4464770"/>
                <a:satOff val="26899"/>
                <a:lumOff val="2156"/>
                <a:alphaOff val="0"/>
                <a:shade val="93000"/>
                <a:satMod val="130000"/>
              </a:schemeClr>
            </a:gs>
            <a:gs pos="100000">
              <a:schemeClr val="accent4">
                <a:alpha val="50000"/>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kern="1200" dirty="0" smtClean="0"/>
            <a:t>الصرفية</a:t>
          </a:r>
          <a:endParaRPr lang="ar-EG" sz="2400" kern="1200" dirty="0"/>
        </a:p>
      </dsp:txBody>
      <dsp:txXfrm>
        <a:off x="1219200" y="1219200"/>
        <a:ext cx="812800" cy="16256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2AD2D6-B401-435C-A4D9-20A39B36C1F7}" type="datetimeFigureOut">
              <a:rPr lang="ar-EG" smtClean="0"/>
              <a:t>26/09/1442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36CCB5-C183-4194-9C24-535139B16FCE}" type="slidenum">
              <a:rPr lang="ar-EG" smtClean="0"/>
              <a:t>‹#›</a:t>
            </a:fld>
            <a:endParaRPr lang="ar-EG"/>
          </a:p>
        </p:txBody>
      </p:sp>
    </p:spTree>
    <p:extLst>
      <p:ext uri="{BB962C8B-B14F-4D97-AF65-F5344CB8AC3E}">
        <p14:creationId xmlns:p14="http://schemas.microsoft.com/office/powerpoint/2010/main" val="27941373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87696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21904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90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65382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407924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2423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26/03/1442</a:t>
            </a:r>
            <a:endParaRPr lang="ar-EG"/>
          </a:p>
        </p:txBody>
      </p:sp>
      <p:sp>
        <p:nvSpPr>
          <p:cNvPr id="8" name="Footer Placeholder 7"/>
          <p:cNvSpPr>
            <a:spLocks noGrp="1"/>
          </p:cNvSpPr>
          <p:nvPr>
            <p:ph type="ftr" sz="quarter" idx="11"/>
          </p:nvPr>
        </p:nvSpPr>
        <p:spPr/>
        <p:txBody>
          <a:bodyPr/>
          <a:lstStyle/>
          <a:p>
            <a:r>
              <a:rPr lang="ar-EG" smtClean="0"/>
              <a:t>بلاغة (الأسلوبيات)               د.محمد عبد الله</a:t>
            </a:r>
            <a:endParaRPr lang="ar-EG"/>
          </a:p>
        </p:txBody>
      </p:sp>
      <p:sp>
        <p:nvSpPr>
          <p:cNvPr id="9" name="Slide Number Placeholder 8"/>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07756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26/03/1442</a:t>
            </a:r>
            <a:endParaRPr lang="ar-EG"/>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55764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26/03/1442</a:t>
            </a:r>
            <a:endParaRPr lang="ar-EG"/>
          </a:p>
        </p:txBody>
      </p:sp>
      <p:sp>
        <p:nvSpPr>
          <p:cNvPr id="3" name="Footer Placeholder 2"/>
          <p:cNvSpPr>
            <a:spLocks noGrp="1"/>
          </p:cNvSpPr>
          <p:nvPr>
            <p:ph type="ftr" sz="quarter" idx="11"/>
          </p:nvPr>
        </p:nvSpPr>
        <p:spPr/>
        <p:txBody>
          <a:bodyPr/>
          <a:lstStyle/>
          <a:p>
            <a:r>
              <a:rPr lang="ar-EG" smtClean="0"/>
              <a:t>بلاغة (الأسلوبيات)               د.محمد عبد الله</a:t>
            </a:r>
            <a:endParaRPr lang="ar-EG"/>
          </a:p>
        </p:txBody>
      </p:sp>
      <p:sp>
        <p:nvSpPr>
          <p:cNvPr id="4" name="Slide Number Placeholder 3"/>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44757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73427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055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26/03/1442</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بلاغة (الأسلوبيات)               د.محمد عبد الله</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56D2E2-2297-4B58-A26D-2C584FD2C1BF}" type="slidenum">
              <a:rPr lang="ar-EG" smtClean="0"/>
              <a:t>‹#›</a:t>
            </a:fld>
            <a:endParaRPr lang="ar-EG"/>
          </a:p>
        </p:txBody>
      </p:sp>
    </p:spTree>
    <p:extLst>
      <p:ext uri="{BB962C8B-B14F-4D97-AF65-F5344CB8AC3E}">
        <p14:creationId xmlns:p14="http://schemas.microsoft.com/office/powerpoint/2010/main" val="315945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ar-EG" b="1" dirty="0">
                <a:solidFill>
                  <a:prstClr val="black"/>
                </a:solidFill>
              </a:rPr>
              <a:t>مقرر </a:t>
            </a:r>
            <a:r>
              <a:rPr lang="ar-EG" b="1" dirty="0">
                <a:solidFill>
                  <a:prstClr val="black"/>
                </a:solidFill>
                <a:ea typeface="Calibri"/>
                <a:cs typeface="Simplified Arabic"/>
              </a:rPr>
              <a:t>بلاغة ( الأسلوبيات ) </a:t>
            </a:r>
            <a:r>
              <a:rPr lang="en-US" b="1" dirty="0">
                <a:solidFill>
                  <a:prstClr val="black"/>
                </a:solidFill>
                <a:ea typeface="Calibri"/>
                <a:cs typeface="Simplified Arabic"/>
              </a:rPr>
              <a:t>A413</a:t>
            </a:r>
            <a:endParaRPr lang="ar-EG"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r>
              <a:rPr lang="ar-EG" sz="3300" b="1" dirty="0">
                <a:solidFill>
                  <a:srgbClr val="0070C0"/>
                </a:solidFill>
              </a:rPr>
              <a:t>إعداد: د.محمد عبد الله محمد</a:t>
            </a:r>
          </a:p>
          <a:p>
            <a:pPr lvl="0"/>
            <a:r>
              <a:rPr lang="ar-EG" sz="3300" b="1" dirty="0">
                <a:solidFill>
                  <a:srgbClr val="0070C0"/>
                </a:solidFill>
              </a:rPr>
              <a:t>قسم اللغة </a:t>
            </a:r>
            <a:r>
              <a:rPr lang="ar-EG" sz="3300" b="1" dirty="0" smtClean="0">
                <a:solidFill>
                  <a:srgbClr val="0070C0"/>
                </a:solidFill>
              </a:rPr>
              <a:t>العربية</a:t>
            </a:r>
          </a:p>
          <a:p>
            <a:pPr lvl="0"/>
            <a:r>
              <a:rPr lang="ar-EG" sz="3300" b="1" smtClean="0">
                <a:solidFill>
                  <a:srgbClr val="0070C0"/>
                </a:solidFill>
              </a:rPr>
              <a:t>الفرقة الرابعة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1387" y="0"/>
            <a:ext cx="185261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a:t>
            </a:fld>
            <a:endParaRPr lang="ar-EG"/>
          </a:p>
        </p:txBody>
      </p:sp>
      <p:sp>
        <p:nvSpPr>
          <p:cNvPr id="6" name="Rectangle 5"/>
          <p:cNvSpPr/>
          <p:nvPr/>
        </p:nvSpPr>
        <p:spPr>
          <a:xfrm>
            <a:off x="7291387" y="1292225"/>
            <a:ext cx="1852613" cy="696615"/>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EG" sz="3200" b="1" dirty="0" smtClean="0"/>
              <a:t>كلية التربية</a:t>
            </a:r>
            <a:endParaRPr lang="ar-EG" sz="3200" b="1" dirty="0"/>
          </a:p>
        </p:txBody>
      </p:sp>
    </p:spTree>
    <p:extLst>
      <p:ext uri="{BB962C8B-B14F-4D97-AF65-F5344CB8AC3E}">
        <p14:creationId xmlns:p14="http://schemas.microsoft.com/office/powerpoint/2010/main" val="266505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161290" indent="0" algn="ctr">
              <a:lnSpc>
                <a:spcPct val="115000"/>
              </a:lnSpc>
              <a:spcBef>
                <a:spcPts val="600"/>
              </a:spcBef>
              <a:spcAft>
                <a:spcPts val="600"/>
              </a:spcAft>
              <a:buNone/>
              <a:tabLst>
                <a:tab pos="1368425" algn="r"/>
                <a:tab pos="1458595" algn="r"/>
              </a:tabLst>
            </a:pPr>
            <a:endParaRPr lang="en-US" sz="10600" b="1" dirty="0" smtClean="0">
              <a:solidFill>
                <a:srgbClr val="7030A0"/>
              </a:solidFill>
              <a:latin typeface="Times New Roman"/>
              <a:ea typeface="Times New Roman"/>
              <a:cs typeface="AdvertisingExtraBold"/>
            </a:endParaRPr>
          </a:p>
          <a:p>
            <a:pPr indent="0" algn="ctr">
              <a:lnSpc>
                <a:spcPct val="115000"/>
              </a:lnSpc>
              <a:spcAft>
                <a:spcPts val="1000"/>
              </a:spcAft>
              <a:buNone/>
            </a:pPr>
            <a:r>
              <a:rPr lang="ar-EG" sz="26400" b="1" dirty="0">
                <a:solidFill>
                  <a:srgbClr val="7030A0"/>
                </a:solidFill>
                <a:ea typeface="Calibri"/>
                <a:cs typeface="Traditional Arabic"/>
              </a:rPr>
              <a:t>دور المستوى </a:t>
            </a:r>
            <a:r>
              <a:rPr lang="ar-EG" sz="26400" b="1" dirty="0" smtClean="0">
                <a:solidFill>
                  <a:srgbClr val="7030A0"/>
                </a:solidFill>
                <a:ea typeface="Calibri"/>
                <a:cs typeface="Traditional Arabic"/>
              </a:rPr>
              <a:t>الصوتي</a:t>
            </a:r>
          </a:p>
          <a:p>
            <a:pPr indent="0" algn="ctr">
              <a:lnSpc>
                <a:spcPct val="115000"/>
              </a:lnSpc>
              <a:spcAft>
                <a:spcPts val="1000"/>
              </a:spcAft>
              <a:buNone/>
            </a:pPr>
            <a:r>
              <a:rPr lang="ar-EG" sz="26400" b="1" dirty="0" smtClean="0">
                <a:solidFill>
                  <a:srgbClr val="7030A0"/>
                </a:solidFill>
                <a:ea typeface="Calibri"/>
                <a:cs typeface="Traditional Arabic"/>
              </a:rPr>
              <a:t> في</a:t>
            </a:r>
          </a:p>
          <a:p>
            <a:pPr indent="0" algn="ctr">
              <a:lnSpc>
                <a:spcPct val="115000"/>
              </a:lnSpc>
              <a:spcAft>
                <a:spcPts val="1000"/>
              </a:spcAft>
              <a:buNone/>
            </a:pPr>
            <a:r>
              <a:rPr lang="ar-EG" sz="26400" b="1" dirty="0" smtClean="0">
                <a:solidFill>
                  <a:srgbClr val="7030A0"/>
                </a:solidFill>
                <a:ea typeface="Calibri"/>
                <a:cs typeface="Traditional Arabic"/>
              </a:rPr>
              <a:t> </a:t>
            </a:r>
            <a:r>
              <a:rPr lang="ar-EG" sz="26400" b="1" dirty="0">
                <a:solidFill>
                  <a:srgbClr val="7030A0"/>
                </a:solidFill>
                <a:ea typeface="Calibri"/>
                <a:cs typeface="Traditional Arabic"/>
              </a:rPr>
              <a:t>التحليل </a:t>
            </a:r>
            <a:r>
              <a:rPr lang="ar-EG" sz="26400" b="1" dirty="0" smtClean="0">
                <a:solidFill>
                  <a:srgbClr val="7030A0"/>
                </a:solidFill>
                <a:ea typeface="Calibri"/>
                <a:cs typeface="Traditional Arabic"/>
              </a:rPr>
              <a:t>الأسلوبي</a:t>
            </a:r>
            <a:endParaRPr lang="en-US" sz="21600" dirty="0">
              <a:solidFill>
                <a:srgbClr val="7030A0"/>
              </a:solidFill>
              <a:ea typeface="Calibri"/>
              <a:cs typeface="Arial"/>
            </a:endParaRPr>
          </a:p>
          <a:p>
            <a:pPr marL="161290" indent="0" algn="ctr">
              <a:lnSpc>
                <a:spcPct val="115000"/>
              </a:lnSpc>
              <a:spcBef>
                <a:spcPts val="600"/>
              </a:spcBef>
              <a:spcAft>
                <a:spcPts val="600"/>
              </a:spcAft>
              <a:buNone/>
              <a:tabLst>
                <a:tab pos="1368425" algn="r"/>
                <a:tab pos="1458595" algn="r"/>
              </a:tabLst>
            </a:pPr>
            <a:r>
              <a:rPr lang="ar-SA" sz="8000" b="1" dirty="0">
                <a:latin typeface="Times New Roman"/>
                <a:ea typeface="Times New Roman"/>
                <a:cs typeface="AdvertisingExtraBold"/>
              </a:rPr>
              <a:t> </a:t>
            </a:r>
            <a:endParaRPr lang="en-US" sz="6600" dirty="0">
              <a:ea typeface="Calibri"/>
              <a:cs typeface="Arial"/>
            </a:endParaRPr>
          </a:p>
          <a:p>
            <a:pPr marL="161290" indent="0" algn="ctr">
              <a:lnSpc>
                <a:spcPct val="115000"/>
              </a:lnSpc>
              <a:spcBef>
                <a:spcPts val="600"/>
              </a:spcBef>
              <a:spcAft>
                <a:spcPts val="600"/>
              </a:spcAft>
              <a:buNone/>
              <a:tabLst>
                <a:tab pos="1368425" algn="r"/>
                <a:tab pos="1458595" algn="r"/>
              </a:tabLst>
            </a:pPr>
            <a:r>
              <a:rPr lang="ar-SA" sz="6600" b="1" dirty="0">
                <a:solidFill>
                  <a:srgbClr val="7030A0"/>
                </a:solidFill>
                <a:latin typeface="Times New Roman"/>
                <a:ea typeface="Times New Roman"/>
                <a:cs typeface="AdvertisingExtraBold"/>
              </a:rPr>
              <a:t> </a:t>
            </a:r>
            <a:endParaRPr lang="en-US" sz="2400" dirty="0">
              <a:solidFill>
                <a:srgbClr val="7030A0"/>
              </a:solidFill>
              <a:ea typeface="Calibri"/>
              <a:cs typeface="Arial"/>
            </a:endParaRPr>
          </a:p>
          <a:p>
            <a:pPr marL="161290" indent="0" algn="ctr">
              <a:lnSpc>
                <a:spcPct val="115000"/>
              </a:lnSpc>
              <a:spcAft>
                <a:spcPts val="1000"/>
              </a:spcAft>
              <a:buNone/>
            </a:pPr>
            <a:endParaRPr lang="en-US" sz="5200" dirty="0" smtClean="0">
              <a:solidFill>
                <a:srgbClr val="7030A0"/>
              </a:solidFill>
              <a:ea typeface="Calibri"/>
              <a:cs typeface="Arial"/>
            </a:endParaRPr>
          </a:p>
          <a:p>
            <a:endParaRPr lang="ar-EG" dirty="0" smtClean="0"/>
          </a:p>
          <a:p>
            <a:endParaRPr lang="ar-EG" dirty="0"/>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2</a:t>
            </a:fld>
            <a:endParaRPr lang="ar-EG"/>
          </a:p>
        </p:txBody>
      </p:sp>
    </p:spTree>
    <p:extLst>
      <p:ext uri="{BB962C8B-B14F-4D97-AF65-F5344CB8AC3E}">
        <p14:creationId xmlns:p14="http://schemas.microsoft.com/office/powerpoint/2010/main" val="102620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indent="300990" algn="justLow">
              <a:lnSpc>
                <a:spcPct val="115000"/>
              </a:lnSpc>
              <a:spcAft>
                <a:spcPts val="1000"/>
              </a:spcAft>
            </a:pPr>
            <a:r>
              <a:rPr lang="ar-EG" sz="3200" b="1" dirty="0">
                <a:solidFill>
                  <a:prstClr val="black"/>
                </a:solidFill>
                <a:ea typeface="Calibri"/>
                <a:cs typeface="Traditional Arabic"/>
              </a:rPr>
              <a:t/>
            </a:r>
            <a:br>
              <a:rPr lang="ar-EG" sz="3200" b="1" dirty="0">
                <a:solidFill>
                  <a:prstClr val="black"/>
                </a:solidFill>
                <a:ea typeface="Calibri"/>
                <a:cs typeface="Traditional Arabic"/>
              </a:rPr>
            </a:br>
            <a:r>
              <a:rPr lang="ar-EG" sz="3200" b="1" dirty="0">
                <a:solidFill>
                  <a:prstClr val="black"/>
                </a:solidFill>
                <a:ea typeface="Calibri"/>
                <a:cs typeface="Traditional Arabic"/>
              </a:rPr>
              <a:t>دور المستوى الصوتي في التحليل الأسلوبي </a:t>
            </a:r>
            <a:r>
              <a:rPr lang="ar-EG" sz="6000" b="1" dirty="0">
                <a:solidFill>
                  <a:prstClr val="black"/>
                </a:solidFill>
                <a:ea typeface="Calibri"/>
                <a:cs typeface="Traditional Arabic"/>
              </a:rPr>
              <a:t>.</a:t>
            </a:r>
            <a:r>
              <a:rPr lang="en-US" sz="3600" dirty="0">
                <a:solidFill>
                  <a:prstClr val="black"/>
                </a:solidFill>
                <a:ea typeface="Calibri"/>
                <a:cs typeface="Arial"/>
              </a:rPr>
              <a:t/>
            </a:r>
            <a:br>
              <a:rPr lang="en-US" sz="3600" dirty="0">
                <a:solidFill>
                  <a:prstClr val="black"/>
                </a:solidFill>
                <a:ea typeface="Calibri"/>
                <a:cs typeface="Arial"/>
              </a:rPr>
            </a:br>
            <a:endParaRPr lang="ar-EG" sz="6000" b="1" dirty="0">
              <a:solidFill>
                <a:srgbClr val="7030A0"/>
              </a:solidFil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3</a:t>
            </a:fld>
            <a:endParaRPr lang="ar-EG"/>
          </a:p>
        </p:txBody>
      </p:sp>
      <p:sp>
        <p:nvSpPr>
          <p:cNvPr id="6" name="Content Placeholder 5"/>
          <p:cNvSpPr>
            <a:spLocks noGrp="1"/>
          </p:cNvSpPr>
          <p:nvPr>
            <p:ph idx="1"/>
          </p:nvPr>
        </p:nvSpPr>
        <p:spPr/>
        <p:txBody>
          <a:bodyPr/>
          <a:lstStyle/>
          <a:p>
            <a:r>
              <a:rPr lang="ar-EG" dirty="0" smtClean="0">
                <a:ea typeface="Times New Roman"/>
                <a:cs typeface="Traditional Arabic"/>
              </a:rPr>
              <a:t> </a:t>
            </a:r>
            <a:r>
              <a:rPr lang="ar-EG" dirty="0">
                <a:ea typeface="Calibri"/>
                <a:cs typeface="Traditional Arabic"/>
              </a:rPr>
              <a:t>إن النص الشعرى شبكة من العلاقات المعقدة التى تلتحم فيها البنى </a:t>
            </a:r>
            <a:r>
              <a:rPr lang="ar-EG" dirty="0" smtClean="0">
                <a:ea typeface="Calibri"/>
                <a:cs typeface="Traditional Arabic"/>
              </a:rPr>
              <a:t>:</a:t>
            </a:r>
          </a:p>
          <a:p>
            <a:endParaRPr lang="ar-EG" dirty="0"/>
          </a:p>
        </p:txBody>
      </p:sp>
      <p:graphicFrame>
        <p:nvGraphicFramePr>
          <p:cNvPr id="7" name="Diagram 6"/>
          <p:cNvGraphicFramePr/>
          <p:nvPr>
            <p:extLst>
              <p:ext uri="{D42A27DB-BD31-4B8C-83A1-F6EECF244321}">
                <p14:modId xmlns:p14="http://schemas.microsoft.com/office/powerpoint/2010/main" val="2963583066"/>
              </p:ext>
            </p:extLst>
          </p:nvPr>
        </p:nvGraphicFramePr>
        <p:xfrm>
          <a:off x="1619672" y="22048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83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marL="342900" lvl="0" indent="269875">
              <a:lnSpc>
                <a:spcPct val="115000"/>
              </a:lnSpc>
              <a:spcBef>
                <a:spcPct val="20000"/>
              </a:spcBef>
              <a:spcAft>
                <a:spcPts val="1000"/>
              </a:spcAft>
            </a:pPr>
            <a:r>
              <a:rPr lang="ar-EG" sz="3200" b="1" dirty="0">
                <a:solidFill>
                  <a:prstClr val="black"/>
                </a:solidFill>
                <a:ea typeface="Calibri"/>
                <a:cs typeface="Traditional Arabic"/>
              </a:rPr>
              <a:t/>
            </a:r>
            <a:br>
              <a:rPr lang="ar-EG" sz="3200" b="1" dirty="0">
                <a:solidFill>
                  <a:prstClr val="black"/>
                </a:solidFill>
                <a:ea typeface="Calibri"/>
                <a:cs typeface="Traditional Arabic"/>
              </a:rPr>
            </a:br>
            <a:r>
              <a:rPr lang="ar-EG" sz="3200" b="1" dirty="0">
                <a:solidFill>
                  <a:prstClr val="black"/>
                </a:solidFill>
                <a:ea typeface="Calibri"/>
                <a:cs typeface="Traditional Arabic"/>
              </a:rPr>
              <a:t>دور المستوى الصوتي في التحليل الأسلوبي </a:t>
            </a:r>
            <a:r>
              <a:rPr lang="ar-EG" sz="6000" b="1" dirty="0">
                <a:solidFill>
                  <a:prstClr val="black"/>
                </a:solidFill>
                <a:ea typeface="Calibri"/>
                <a:cs typeface="Traditional Arabic"/>
              </a:rPr>
              <a:t>.</a:t>
            </a:r>
            <a:r>
              <a:rPr lang="en-US" sz="3600" dirty="0">
                <a:solidFill>
                  <a:prstClr val="black"/>
                </a:solidFill>
                <a:ea typeface="Calibri"/>
                <a:cs typeface="Arial"/>
              </a:rPr>
              <a:t/>
            </a:r>
            <a:br>
              <a:rPr lang="en-US" sz="3600" dirty="0">
                <a:solidFill>
                  <a:prstClr val="black"/>
                </a:solidFill>
                <a:ea typeface="Calibri"/>
                <a:cs typeface="Arial"/>
              </a:rPr>
            </a:br>
            <a:endParaRPr lang="ar-EG" sz="4800" b="1" dirty="0"/>
          </a:p>
        </p:txBody>
      </p:sp>
      <p:sp>
        <p:nvSpPr>
          <p:cNvPr id="3" name="Content Placeholder 2"/>
          <p:cNvSpPr>
            <a:spLocks noGrp="1"/>
          </p:cNvSpPr>
          <p:nvPr>
            <p:ph idx="1"/>
          </p:nvPr>
        </p:nvSpPr>
        <p:spPr/>
        <p:txBody>
          <a:bodyPr>
            <a:normAutofit/>
          </a:bodyPr>
          <a:lstStyle/>
          <a:p>
            <a:pPr indent="252095" algn="justLow">
              <a:lnSpc>
                <a:spcPct val="115000"/>
              </a:lnSpc>
              <a:spcAft>
                <a:spcPts val="1000"/>
              </a:spcAft>
            </a:pPr>
            <a:r>
              <a:rPr lang="ar-EG" dirty="0"/>
              <a:t>ولقد التفت العلماء العرب القدماء ومنهم ابن جنى إلى الأصوات وتبديلاتها وعلاقاتها بالمخارج وذلك فى محاولة للوصول إلى علم يبحث فى أسرار البناء الصوتى ودقائق دلالاته وعلاقته بالمعنى </a:t>
            </a:r>
            <a:r>
              <a:rPr lang="ar-EG" dirty="0" smtClean="0"/>
              <a:t>.</a:t>
            </a:r>
          </a:p>
          <a:p>
            <a:pPr indent="252095" algn="justLow">
              <a:lnSpc>
                <a:spcPct val="115000"/>
              </a:lnSpc>
              <a:spcAft>
                <a:spcPts val="1000"/>
              </a:spcAft>
            </a:pPr>
            <a:r>
              <a:rPr lang="ar-EG" dirty="0">
                <a:ea typeface="Calibri"/>
                <a:cs typeface="Traditional Arabic"/>
              </a:rPr>
              <a:t>وقد دأب البيان القرآني على تحقيق موسيقى اللفظ في جمله وتناغم الحروف في تراكيبه وتعادل الوحدات الصوتية في مقاطعه فكانت الكلمات متوازنة النبرات وتراكيب البيان متلائمة الأصوات </a:t>
            </a:r>
            <a:r>
              <a:rPr lang="ar-EG" dirty="0" smtClean="0">
                <a:ea typeface="Calibri"/>
                <a:cs typeface="Traditional Arabic"/>
              </a:rPr>
              <a:t>.</a:t>
            </a:r>
            <a:endParaRPr lang="en-US" dirty="0"/>
          </a:p>
          <a:p>
            <a:pPr indent="252095" algn="justLow">
              <a:lnSpc>
                <a:spcPct val="115000"/>
              </a:lnSpc>
              <a:spcAft>
                <a:spcPts val="1000"/>
              </a:spcAft>
            </a:pPr>
            <a:endParaRPr lang="ar-EG" dirty="0" smtClean="0">
              <a:ea typeface="Times New Roman"/>
              <a:cs typeface="Traditional Arabic"/>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4</a:t>
            </a:fld>
            <a:endParaRPr lang="ar-EG"/>
          </a:p>
        </p:txBody>
      </p:sp>
    </p:spTree>
    <p:extLst>
      <p:ext uri="{BB962C8B-B14F-4D97-AF65-F5344CB8AC3E}">
        <p14:creationId xmlns:p14="http://schemas.microsoft.com/office/powerpoint/2010/main" val="107408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ar-EG" sz="3200" b="1" dirty="0">
                <a:solidFill>
                  <a:prstClr val="black"/>
                </a:solidFill>
                <a:ea typeface="Calibri"/>
                <a:cs typeface="Traditional Arabic"/>
              </a:rPr>
              <a:t/>
            </a:r>
            <a:br>
              <a:rPr lang="ar-EG" sz="3200" b="1" dirty="0">
                <a:solidFill>
                  <a:prstClr val="black"/>
                </a:solidFill>
                <a:ea typeface="Calibri"/>
                <a:cs typeface="Traditional Arabic"/>
              </a:rPr>
            </a:br>
            <a:r>
              <a:rPr lang="ar-EG" sz="3200" b="1" dirty="0">
                <a:solidFill>
                  <a:prstClr val="black"/>
                </a:solidFill>
                <a:ea typeface="Calibri"/>
                <a:cs typeface="Traditional Arabic"/>
              </a:rPr>
              <a:t>دور المستوى </a:t>
            </a:r>
            <a:r>
              <a:rPr lang="ar-EG" sz="3200" b="1" dirty="0" smtClean="0">
                <a:solidFill>
                  <a:prstClr val="black"/>
                </a:solidFill>
                <a:ea typeface="Calibri"/>
                <a:cs typeface="Traditional Arabic"/>
              </a:rPr>
              <a:t>الصوتي في التحليل الأسلوبي </a:t>
            </a:r>
            <a:r>
              <a:rPr lang="ar-EG" sz="6000" b="1" dirty="0">
                <a:solidFill>
                  <a:prstClr val="black"/>
                </a:solidFill>
                <a:ea typeface="Calibri"/>
                <a:cs typeface="Traditional Arabic"/>
              </a:rPr>
              <a:t>.</a:t>
            </a:r>
            <a:r>
              <a:rPr lang="en-US" sz="3600" dirty="0">
                <a:solidFill>
                  <a:prstClr val="black"/>
                </a:solidFill>
                <a:ea typeface="Calibri"/>
                <a:cs typeface="Arial"/>
              </a:rPr>
              <a:t/>
            </a:r>
            <a:br>
              <a:rPr lang="en-US" sz="3600" dirty="0">
                <a:solidFill>
                  <a:prstClr val="black"/>
                </a:solidFill>
                <a:ea typeface="Calibri"/>
                <a:cs typeface="Arial"/>
              </a:rPr>
            </a:br>
            <a:endParaRPr lang="ar-EG" sz="3600" b="1" dirty="0">
              <a:solidFill>
                <a:srgbClr val="7030A0"/>
              </a:solidFil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5</a:t>
            </a:fld>
            <a:endParaRPr lang="ar-EG"/>
          </a:p>
        </p:txBody>
      </p:sp>
      <p:sp>
        <p:nvSpPr>
          <p:cNvPr id="8" name="Content Placeholder 7"/>
          <p:cNvSpPr>
            <a:spLocks noGrp="1"/>
          </p:cNvSpPr>
          <p:nvPr>
            <p:ph idx="1"/>
          </p:nvPr>
        </p:nvSpPr>
        <p:spPr/>
        <p:txBody>
          <a:bodyPr>
            <a:noAutofit/>
          </a:bodyPr>
          <a:lstStyle/>
          <a:p>
            <a:pPr indent="302260" algn="justLow">
              <a:lnSpc>
                <a:spcPct val="115000"/>
              </a:lnSpc>
              <a:spcAft>
                <a:spcPts val="1000"/>
              </a:spcAft>
            </a:pPr>
            <a:r>
              <a:rPr lang="ar-EG" sz="3600" dirty="0">
                <a:ea typeface="Calibri"/>
                <a:cs typeface="Traditional Arabic"/>
              </a:rPr>
              <a:t>ولتقريب الفكرة ننظر إلى قوله تعالى في صفة أهل النار: { </a:t>
            </a:r>
            <a:r>
              <a:rPr lang="ar-EG" sz="3600" b="1" dirty="0">
                <a:ea typeface="Calibri"/>
                <a:cs typeface="Traditional Arabic"/>
              </a:rPr>
              <a:t>وَهُمْ يَصْطَرِخُونَ فِيهَا</a:t>
            </a:r>
            <a:r>
              <a:rPr lang="ar-EG" sz="3600" dirty="0">
                <a:ea typeface="Calibri"/>
                <a:cs typeface="Traditional Arabic"/>
              </a:rPr>
              <a:t> } فالتعبير بصيغة الافتعال (يصطرخون) مع قلب تاء الافتعال طاءً لتناسب الصاد يوحى بارتفاع أصوات أهل النار ومشاركتهم جميعًا في الصراخ، والصيغة المجردة للفعل (يصرخون) لا تكفي في التعبير عن هذا المعنى ؛ لذا جاءت تاء الافتعال الداَلَّة على المبالغة، مع الطاء المجاورة للصاد وكلاهما صوت مفخمَّ ؛ لمزيد من الدلالة على قوة هذا الصراخ.</a:t>
            </a:r>
            <a:endParaRPr lang="en-US" sz="2000" dirty="0">
              <a:ea typeface="Calibri"/>
              <a:cs typeface="Arial"/>
            </a:endParaRPr>
          </a:p>
          <a:p>
            <a:pPr algn="justLow"/>
            <a:endParaRPr lang="ar-EG" sz="4000" dirty="0" smtClean="0">
              <a:latin typeface="Simplified Arabic"/>
              <a:ea typeface="Calibri"/>
              <a:cs typeface="Traditional Arabic"/>
            </a:endParaRPr>
          </a:p>
        </p:txBody>
      </p:sp>
    </p:spTree>
    <p:extLst>
      <p:ext uri="{BB962C8B-B14F-4D97-AF65-F5344CB8AC3E}">
        <p14:creationId xmlns:p14="http://schemas.microsoft.com/office/powerpoint/2010/main" val="36983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marL="342900" lvl="0" indent="300990">
              <a:lnSpc>
                <a:spcPct val="115000"/>
              </a:lnSpc>
              <a:spcBef>
                <a:spcPct val="20000"/>
              </a:spcBef>
              <a:spcAft>
                <a:spcPts val="1000"/>
              </a:spcAft>
            </a:pPr>
            <a:r>
              <a:rPr lang="ar-EG" sz="3200" b="1" dirty="0">
                <a:solidFill>
                  <a:prstClr val="black"/>
                </a:solidFill>
                <a:ea typeface="Calibri"/>
                <a:cs typeface="Traditional Arabic"/>
              </a:rPr>
              <a:t/>
            </a:r>
            <a:br>
              <a:rPr lang="ar-EG" sz="3200" b="1" dirty="0">
                <a:solidFill>
                  <a:prstClr val="black"/>
                </a:solidFill>
                <a:ea typeface="Calibri"/>
                <a:cs typeface="Traditional Arabic"/>
              </a:rPr>
            </a:br>
            <a:r>
              <a:rPr lang="ar-EG" sz="3200" b="1" dirty="0">
                <a:solidFill>
                  <a:prstClr val="black"/>
                </a:solidFill>
                <a:ea typeface="Calibri"/>
                <a:cs typeface="Traditional Arabic"/>
              </a:rPr>
              <a:t>دور المستوى الصوتي في التحليل الأسلوبي </a:t>
            </a:r>
            <a:r>
              <a:rPr lang="ar-EG" sz="6000" b="1" dirty="0">
                <a:solidFill>
                  <a:prstClr val="black"/>
                </a:solidFill>
                <a:ea typeface="Calibri"/>
                <a:cs typeface="Traditional Arabic"/>
              </a:rPr>
              <a:t>.</a:t>
            </a:r>
            <a:r>
              <a:rPr lang="en-US" sz="3600" dirty="0">
                <a:solidFill>
                  <a:prstClr val="black"/>
                </a:solidFill>
                <a:ea typeface="Calibri"/>
                <a:cs typeface="Arial"/>
              </a:rPr>
              <a:t/>
            </a:r>
            <a:br>
              <a:rPr lang="en-US" sz="3600" dirty="0">
                <a:solidFill>
                  <a:prstClr val="black"/>
                </a:solidFill>
                <a:ea typeface="Calibri"/>
                <a:cs typeface="Arial"/>
              </a:rPr>
            </a:br>
            <a:endParaRPr lang="en-US" sz="4000" b="1" dirty="0">
              <a:solidFill>
                <a:srgbClr val="7030A0"/>
              </a:solidFill>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6</a:t>
            </a:fld>
            <a:endParaRPr lang="ar-EG"/>
          </a:p>
        </p:txBody>
      </p:sp>
      <p:sp>
        <p:nvSpPr>
          <p:cNvPr id="3" name="Content Placeholder 2"/>
          <p:cNvSpPr>
            <a:spLocks noGrp="1"/>
          </p:cNvSpPr>
          <p:nvPr>
            <p:ph idx="1"/>
          </p:nvPr>
        </p:nvSpPr>
        <p:spPr/>
        <p:txBody>
          <a:bodyPr>
            <a:normAutofit/>
          </a:bodyPr>
          <a:lstStyle/>
          <a:p>
            <a:pPr indent="302260" algn="justLow">
              <a:lnSpc>
                <a:spcPct val="115000"/>
              </a:lnSpc>
              <a:spcAft>
                <a:spcPts val="1000"/>
              </a:spcAft>
            </a:pPr>
            <a:r>
              <a:rPr lang="ar-EG" dirty="0">
                <a:ea typeface="Calibri"/>
                <a:cs typeface="Traditional Arabic"/>
              </a:rPr>
              <a:t>ومن ذلك قوله عز وجل: { </a:t>
            </a:r>
            <a:r>
              <a:rPr lang="ar-EG" b="1" dirty="0">
                <a:ea typeface="Calibri"/>
                <a:cs typeface="Traditional Arabic"/>
              </a:rPr>
              <a:t>تِلْكَ إِذاً قِسْمَةٌ ضِيزَى</a:t>
            </a:r>
            <a:r>
              <a:rPr lang="ar-EG" dirty="0">
                <a:ea typeface="Calibri"/>
                <a:cs typeface="Traditional Arabic"/>
              </a:rPr>
              <a:t> } حيث عدل عن التعبير بكلمة ( جائرة ) ؛ لما في كلمة ( ضيزى ) بصيغتها الصرفية الدالة على المبالغة وبتكوينها الصوتي حيث احتوت على حرف الضاد المفخَّم ، وصوت الزاي المجهور الاحتكاكي وفي هذا التكوين الصوتي للكلمة إيحاء بالمبالغة في الجور والنَّبُوِّ عن العدل كما تنبو الآذان عند سماع هذه الكلمة ذات الثقل الصوتي المعبِّر .</a:t>
            </a:r>
            <a:endParaRPr lang="en-US" sz="1800" dirty="0">
              <a:ea typeface="Calibri"/>
              <a:cs typeface="Arial"/>
            </a:endParaRPr>
          </a:p>
          <a:p>
            <a:pPr algn="justLow"/>
            <a:endParaRPr lang="ar-EG" dirty="0"/>
          </a:p>
        </p:txBody>
      </p:sp>
    </p:spTree>
    <p:extLst>
      <p:ext uri="{BB962C8B-B14F-4D97-AF65-F5344CB8AC3E}">
        <p14:creationId xmlns:p14="http://schemas.microsoft.com/office/powerpoint/2010/main" val="288421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marL="342900" lvl="0" indent="252095">
              <a:lnSpc>
                <a:spcPct val="115000"/>
              </a:lnSpc>
              <a:spcBef>
                <a:spcPct val="20000"/>
              </a:spcBef>
              <a:spcAft>
                <a:spcPts val="1000"/>
              </a:spcAft>
            </a:pPr>
            <a:r>
              <a:rPr lang="ar-EG" sz="4800" b="1" dirty="0" smtClean="0">
                <a:solidFill>
                  <a:srgbClr val="7030A0"/>
                </a:solidFill>
              </a:rPr>
              <a:t>التدريبات</a:t>
            </a:r>
            <a:endParaRPr lang="ar-EG" sz="4800"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indent="252095">
              <a:lnSpc>
                <a:spcPct val="150000"/>
              </a:lnSpc>
              <a:spcBef>
                <a:spcPts val="600"/>
              </a:spcBef>
              <a:spcAft>
                <a:spcPts val="600"/>
              </a:spcAft>
            </a:pPr>
            <a:r>
              <a:rPr lang="ar-SA" sz="3600" b="1" dirty="0">
                <a:solidFill>
                  <a:srgbClr val="000000"/>
                </a:solidFill>
                <a:ea typeface="Times New Roman"/>
                <a:cs typeface="Alawi Khaïbar"/>
              </a:rPr>
              <a:t>س1:أكمل العبارات الآتية:</a:t>
            </a:r>
            <a:endParaRPr lang="en-US" sz="1800" dirty="0">
              <a:ea typeface="Calibri"/>
              <a:cs typeface="Arial"/>
            </a:endParaRPr>
          </a:p>
          <a:p>
            <a:pPr algn="justLow">
              <a:lnSpc>
                <a:spcPct val="115000"/>
              </a:lnSpc>
              <a:spcBef>
                <a:spcPts val="600"/>
              </a:spcBef>
              <a:spcAft>
                <a:spcPts val="600"/>
              </a:spcAft>
            </a:pPr>
            <a:r>
              <a:rPr lang="ar-EG" dirty="0">
                <a:ea typeface="Times New Roman"/>
                <a:cs typeface="Traditional Arabic"/>
              </a:rPr>
              <a:t>1- يستطيع الباحث الأسلوبى معرفة مدى انحراف الكاتب عن النمط المألوف وذلك باعتماده على .............</a:t>
            </a:r>
            <a:endParaRPr lang="en-US" sz="1800" dirty="0">
              <a:ea typeface="Calibri"/>
              <a:cs typeface="Arial"/>
            </a:endParaRPr>
          </a:p>
          <a:p>
            <a:pPr algn="justLow">
              <a:lnSpc>
                <a:spcPct val="115000"/>
              </a:lnSpc>
              <a:spcBef>
                <a:spcPts val="600"/>
              </a:spcBef>
              <a:spcAft>
                <a:spcPts val="600"/>
              </a:spcAft>
            </a:pPr>
            <a:r>
              <a:rPr lang="ar-EG" dirty="0">
                <a:ea typeface="Times New Roman"/>
                <a:cs typeface="Traditional Arabic"/>
              </a:rPr>
              <a:t>2- إذا كان تحديد الظاهرة اللغوية هو الخطوة الأولى فى العمل الأسلوبى، فإن الخطوة الثانية فى العمل هى .............</a:t>
            </a:r>
            <a:endParaRPr lang="en-US" sz="1800" dirty="0">
              <a:ea typeface="Calibri"/>
              <a:cs typeface="Arial"/>
            </a:endParaRPr>
          </a:p>
          <a:p>
            <a:pPr algn="justLow">
              <a:lnSpc>
                <a:spcPct val="115000"/>
              </a:lnSpc>
              <a:spcBef>
                <a:spcPts val="600"/>
              </a:spcBef>
              <a:spcAft>
                <a:spcPts val="600"/>
              </a:spcAft>
            </a:pPr>
            <a:r>
              <a:rPr lang="ar-EG" dirty="0">
                <a:ea typeface="Times New Roman"/>
                <a:cs typeface="Traditional Arabic"/>
              </a:rPr>
              <a:t>3- تمثل .............للنص المنطلق الأساسى الذى ينطلق منه العمل الأسلوبى</a:t>
            </a:r>
            <a:r>
              <a:rPr lang="ar-EG" sz="3600" b="1" dirty="0">
                <a:solidFill>
                  <a:srgbClr val="000000"/>
                </a:solidFill>
                <a:ea typeface="Times New Roman"/>
                <a:cs typeface="Alawi Khaïbar"/>
              </a:rPr>
              <a:t>.</a:t>
            </a:r>
            <a:endParaRPr lang="en-US" sz="1800" dirty="0">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7</a:t>
            </a:fld>
            <a:endParaRPr lang="ar-EG"/>
          </a:p>
        </p:txBody>
      </p:sp>
    </p:spTree>
    <p:extLst>
      <p:ext uri="{BB962C8B-B14F-4D97-AF65-F5344CB8AC3E}">
        <p14:creationId xmlns:p14="http://schemas.microsoft.com/office/powerpoint/2010/main" val="132570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dirty="0" smtClean="0"/>
              <a:t>التدريبات</a:t>
            </a:r>
            <a:endParaRPr lang="ar-EG" dirty="0"/>
          </a:p>
        </p:txBody>
      </p:sp>
      <p:sp>
        <p:nvSpPr>
          <p:cNvPr id="3" name="Content Placeholder 2"/>
          <p:cNvSpPr>
            <a:spLocks noGrp="1"/>
          </p:cNvSpPr>
          <p:nvPr>
            <p:ph idx="1"/>
          </p:nvPr>
        </p:nvSpPr>
        <p:spPr/>
        <p:txBody>
          <a:bodyPr>
            <a:normAutofit fontScale="77500" lnSpcReduction="20000"/>
          </a:bodyPr>
          <a:lstStyle/>
          <a:p>
            <a:pPr marL="538480" indent="-539750">
              <a:lnSpc>
                <a:spcPct val="150000"/>
              </a:lnSpc>
              <a:spcBef>
                <a:spcPts val="600"/>
              </a:spcBef>
              <a:spcAft>
                <a:spcPts val="600"/>
              </a:spcAft>
            </a:pPr>
            <a:r>
              <a:rPr lang="ar-SA" sz="3600" b="1" dirty="0">
                <a:solidFill>
                  <a:srgbClr val="000000"/>
                </a:solidFill>
                <a:ea typeface="Times New Roman"/>
                <a:cs typeface="Alawi Khaïbar"/>
              </a:rPr>
              <a:t>س2: ضع علامة صح أمام العبارة الصحيحة أو خطأ أمام العبارة الخاطئة :</a:t>
            </a:r>
            <a:endParaRPr lang="en-US" sz="1800" dirty="0">
              <a:ea typeface="Calibri"/>
              <a:cs typeface="Arial"/>
            </a:endParaRPr>
          </a:p>
          <a:p>
            <a:pPr algn="justLow">
              <a:lnSpc>
                <a:spcPct val="115000"/>
              </a:lnSpc>
            </a:pPr>
            <a:r>
              <a:rPr lang="ar-EG" dirty="0">
                <a:ea typeface="Times New Roman"/>
                <a:cs typeface="Traditional Arabic"/>
              </a:rPr>
              <a:t>1- يهدف الباحث الأسلوبى إلى تحقيق الموضوعية فى عمله وتفادى تلك الأحكام التقييمية التى قد تصدر عنه جزافًا.</a:t>
            </a:r>
            <a:r>
              <a:rPr lang="ar-EG" dirty="0">
                <a:latin typeface="Simplified Arabic"/>
                <a:ea typeface="Calibri"/>
                <a:cs typeface="Traditional Arabic"/>
              </a:rPr>
              <a:t>                                                               (</a:t>
            </a:r>
            <a:r>
              <a:rPr lang="ar-SA" sz="3600" dirty="0">
                <a:solidFill>
                  <a:srgbClr val="000000"/>
                </a:solidFill>
                <a:ea typeface="Times New Roman"/>
                <a:cs typeface="Traditional Arabic"/>
              </a:rPr>
              <a:t>......</a:t>
            </a:r>
            <a:r>
              <a:rPr lang="ar-EG" dirty="0">
                <a:latin typeface="Simplified Arabic"/>
                <a:ea typeface="Calibri"/>
                <a:cs typeface="Traditional Arabic"/>
              </a:rPr>
              <a:t>)</a:t>
            </a:r>
            <a:endParaRPr lang="en-US" sz="1800" dirty="0">
              <a:ea typeface="Calibri"/>
              <a:cs typeface="Arial"/>
            </a:endParaRPr>
          </a:p>
          <a:p>
            <a:pPr algn="justLow">
              <a:lnSpc>
                <a:spcPct val="115000"/>
              </a:lnSpc>
            </a:pPr>
            <a:r>
              <a:rPr lang="en-US" sz="1800" dirty="0">
                <a:ea typeface="Calibri"/>
                <a:cs typeface="Arial"/>
              </a:rPr>
              <a:t> </a:t>
            </a:r>
          </a:p>
          <a:p>
            <a:pPr algn="justLow">
              <a:lnSpc>
                <a:spcPct val="115000"/>
              </a:lnSpc>
            </a:pPr>
            <a:r>
              <a:rPr lang="ar-EG" dirty="0">
                <a:ea typeface="Times New Roman"/>
                <a:cs typeface="Traditional Arabic"/>
              </a:rPr>
              <a:t>2-يُعد المنهج التجريبى الأكثر دقة وتجسيدًا للموضوعية فى البحث التحليلى</a:t>
            </a:r>
            <a:r>
              <a:rPr lang="ar-EG" dirty="0">
                <a:latin typeface="Simplified Arabic"/>
                <a:ea typeface="Calibri"/>
                <a:cs typeface="Traditional Arabic"/>
              </a:rPr>
              <a:t>.          (</a:t>
            </a:r>
            <a:r>
              <a:rPr lang="ar-SA" sz="3600" dirty="0">
                <a:solidFill>
                  <a:srgbClr val="000000"/>
                </a:solidFill>
                <a:ea typeface="Times New Roman"/>
                <a:cs typeface="Traditional Arabic"/>
              </a:rPr>
              <a:t>......</a:t>
            </a:r>
            <a:r>
              <a:rPr lang="ar-EG" dirty="0">
                <a:latin typeface="Simplified Arabic"/>
                <a:ea typeface="Calibri"/>
                <a:cs typeface="Traditional Arabic"/>
              </a:rPr>
              <a:t>) </a:t>
            </a:r>
            <a:endParaRPr lang="en-US" sz="1800" dirty="0">
              <a:ea typeface="Calibri"/>
              <a:cs typeface="Arial"/>
            </a:endParaRPr>
          </a:p>
          <a:p>
            <a:pPr algn="justLow">
              <a:lnSpc>
                <a:spcPct val="115000"/>
              </a:lnSpc>
            </a:pPr>
            <a:r>
              <a:rPr lang="ar-EG" dirty="0">
                <a:ea typeface="Times New Roman"/>
                <a:cs typeface="Traditional Arabic"/>
              </a:rPr>
              <a:t>3- يرى ميشال شريم أن الإحصاء لا يوصلنا دائما إلى النتائج الحقيقية التى تبين لنا طبيعة أسلوب الشاعر</a:t>
            </a:r>
            <a:r>
              <a:rPr lang="ar-EG" dirty="0" smtClean="0">
                <a:latin typeface="Simplified Arabic"/>
                <a:ea typeface="Calibri"/>
                <a:cs typeface="Traditional Arabic"/>
              </a:rPr>
              <a:t>.                                                                       </a:t>
            </a:r>
            <a:r>
              <a:rPr lang="ar-EG" dirty="0">
                <a:latin typeface="Simplified Arabic"/>
                <a:ea typeface="Calibri"/>
                <a:cs typeface="Traditional Arabic"/>
              </a:rPr>
              <a:t>(</a:t>
            </a:r>
            <a:r>
              <a:rPr lang="ar-SA" sz="3600" dirty="0">
                <a:solidFill>
                  <a:srgbClr val="000000"/>
                </a:solidFill>
                <a:ea typeface="Times New Roman"/>
                <a:cs typeface="Traditional Arabic"/>
              </a:rPr>
              <a:t>......</a:t>
            </a:r>
            <a:r>
              <a:rPr lang="ar-EG" dirty="0">
                <a:latin typeface="Simplified Arabic"/>
                <a:ea typeface="Calibri"/>
                <a:cs typeface="Traditional Arabic"/>
              </a:rPr>
              <a:t>)</a:t>
            </a:r>
            <a:endParaRPr lang="en-US" sz="1800" dirty="0">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8</a:t>
            </a:fld>
            <a:endParaRPr lang="ar-EG"/>
          </a:p>
        </p:txBody>
      </p:sp>
    </p:spTree>
    <p:extLst>
      <p:ext uri="{BB962C8B-B14F-4D97-AF65-F5344CB8AC3E}">
        <p14:creationId xmlns:p14="http://schemas.microsoft.com/office/powerpoint/2010/main" val="2015941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400</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مقرر بلاغة ( الأسلوبيات ) A413</vt:lpstr>
      <vt:lpstr>PowerPoint Presentation</vt:lpstr>
      <vt:lpstr> دور المستوى الصوتي في التحليل الأسلوبي . </vt:lpstr>
      <vt:lpstr> دور المستوى الصوتي في التحليل الأسلوبي . </vt:lpstr>
      <vt:lpstr> دور المستوى الصوتي في التحليل الأسلوبي . </vt:lpstr>
      <vt:lpstr> دور المستوى الصوتي في التحليل الأسلوبي . </vt:lpstr>
      <vt:lpstr>التدريبات</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علم الأسلوب (المحاضرة1)</dc:title>
  <dc:creator>VISTA CENTER</dc:creator>
  <cp:lastModifiedBy>VISTA CENTER</cp:lastModifiedBy>
  <cp:revision>22</cp:revision>
  <dcterms:created xsi:type="dcterms:W3CDTF">2020-11-11T19:09:17Z</dcterms:created>
  <dcterms:modified xsi:type="dcterms:W3CDTF">2021-05-07T19:04:13Z</dcterms:modified>
</cp:coreProperties>
</file>