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6" r:id="rId2"/>
    <p:sldId id="257" r:id="rId3"/>
    <p:sldId id="258" r:id="rId4"/>
    <p:sldId id="262" r:id="rId5"/>
    <p:sldId id="259" r:id="rId6"/>
    <p:sldId id="260" r:id="rId7"/>
    <p:sldId id="267" r:id="rId8"/>
    <p:sldId id="268" r:id="rId9"/>
    <p:sldId id="269" r:id="rId10"/>
    <p:sldId id="270" r:id="rId11"/>
    <p:sldId id="271"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5m5lmiWJ7Lp2HwbszXtw6Q==" hashData="bS3xoJ5ZL9VbwBTdvlNF7jvSqYM="/>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33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F42DFB-7C2F-4B0D-A3DA-EB725750EC8C}" type="doc">
      <dgm:prSet loTypeId="urn:microsoft.com/office/officeart/2005/8/layout/venn1" loCatId="relationship" qsTypeId="urn:microsoft.com/office/officeart/2005/8/quickstyle/3d1" qsCatId="3D" csTypeId="urn:microsoft.com/office/officeart/2005/8/colors/colorful4" csCatId="colorful" phldr="1"/>
      <dgm:spPr/>
    </dgm:pt>
    <dgm:pt modelId="{08E3C272-52A7-4FFD-9936-C575DD0E0EB1}">
      <dgm:prSet phldrT="[Text]"/>
      <dgm:spPr/>
      <dgm:t>
        <a:bodyPr/>
        <a:lstStyle/>
        <a:p>
          <a:pPr rtl="1"/>
          <a:r>
            <a:rPr lang="ar-EG" dirty="0" smtClean="0"/>
            <a:t>الموضوعية</a:t>
          </a:r>
          <a:endParaRPr lang="ar-EG" dirty="0"/>
        </a:p>
      </dgm:t>
    </dgm:pt>
    <dgm:pt modelId="{4BDB08EA-8534-42B2-9E33-46973A8432CD}" type="parTrans" cxnId="{DE4FA1A2-0A35-423D-B235-B67659036A50}">
      <dgm:prSet/>
      <dgm:spPr/>
      <dgm:t>
        <a:bodyPr/>
        <a:lstStyle/>
        <a:p>
          <a:pPr rtl="1"/>
          <a:endParaRPr lang="ar-EG"/>
        </a:p>
      </dgm:t>
    </dgm:pt>
    <dgm:pt modelId="{5EBEACC6-8EA0-4101-B1F3-E00A7B30D614}" type="sibTrans" cxnId="{DE4FA1A2-0A35-423D-B235-B67659036A50}">
      <dgm:prSet/>
      <dgm:spPr/>
      <dgm:t>
        <a:bodyPr/>
        <a:lstStyle/>
        <a:p>
          <a:pPr rtl="1"/>
          <a:endParaRPr lang="ar-EG"/>
        </a:p>
      </dgm:t>
    </dgm:pt>
    <dgm:pt modelId="{0AE80240-8A9E-43EE-8C7E-E7221A433B6C}">
      <dgm:prSet phldrT="[Text]"/>
      <dgm:spPr/>
      <dgm:t>
        <a:bodyPr/>
        <a:lstStyle/>
        <a:p>
          <a:pPr rtl="1"/>
          <a:r>
            <a:rPr lang="ar-EG" dirty="0" smtClean="0"/>
            <a:t>المنهجية</a:t>
          </a:r>
          <a:endParaRPr lang="ar-EG" dirty="0"/>
        </a:p>
      </dgm:t>
    </dgm:pt>
    <dgm:pt modelId="{20D4A575-B87D-4510-8E17-42F0325B2AB2}" type="parTrans" cxnId="{F325CD3C-4122-48DE-B221-86B849583B90}">
      <dgm:prSet/>
      <dgm:spPr/>
      <dgm:t>
        <a:bodyPr/>
        <a:lstStyle/>
        <a:p>
          <a:pPr rtl="1"/>
          <a:endParaRPr lang="ar-EG"/>
        </a:p>
      </dgm:t>
    </dgm:pt>
    <dgm:pt modelId="{1A9991DE-598B-4606-965A-E5F1BE6F15D6}" type="sibTrans" cxnId="{F325CD3C-4122-48DE-B221-86B849583B90}">
      <dgm:prSet/>
      <dgm:spPr/>
      <dgm:t>
        <a:bodyPr/>
        <a:lstStyle/>
        <a:p>
          <a:pPr rtl="1"/>
          <a:endParaRPr lang="ar-EG"/>
        </a:p>
      </dgm:t>
    </dgm:pt>
    <dgm:pt modelId="{09622467-326C-46D1-86C1-B62985F16445}" type="pres">
      <dgm:prSet presAssocID="{3EF42DFB-7C2F-4B0D-A3DA-EB725750EC8C}" presName="compositeShape" presStyleCnt="0">
        <dgm:presLayoutVars>
          <dgm:chMax val="7"/>
          <dgm:dir/>
          <dgm:resizeHandles val="exact"/>
        </dgm:presLayoutVars>
      </dgm:prSet>
      <dgm:spPr/>
    </dgm:pt>
    <dgm:pt modelId="{7797EADF-F025-491B-A925-5A41107B9BBE}" type="pres">
      <dgm:prSet presAssocID="{08E3C272-52A7-4FFD-9936-C575DD0E0EB1}" presName="circ1" presStyleLbl="vennNode1" presStyleIdx="0" presStyleCnt="2"/>
      <dgm:spPr/>
      <dgm:t>
        <a:bodyPr/>
        <a:lstStyle/>
        <a:p>
          <a:pPr rtl="1"/>
          <a:endParaRPr lang="ar-EG"/>
        </a:p>
      </dgm:t>
    </dgm:pt>
    <dgm:pt modelId="{073F6E2F-93D8-4EBB-8745-FC5709B2E9E4}" type="pres">
      <dgm:prSet presAssocID="{08E3C272-52A7-4FFD-9936-C575DD0E0EB1}" presName="circ1Tx" presStyleLbl="revTx" presStyleIdx="0" presStyleCnt="0">
        <dgm:presLayoutVars>
          <dgm:chMax val="0"/>
          <dgm:chPref val="0"/>
          <dgm:bulletEnabled val="1"/>
        </dgm:presLayoutVars>
      </dgm:prSet>
      <dgm:spPr/>
      <dgm:t>
        <a:bodyPr/>
        <a:lstStyle/>
        <a:p>
          <a:pPr rtl="1"/>
          <a:endParaRPr lang="ar-EG"/>
        </a:p>
      </dgm:t>
    </dgm:pt>
    <dgm:pt modelId="{D43DF6BE-A732-4CA7-90A8-923B9E2B2625}" type="pres">
      <dgm:prSet presAssocID="{0AE80240-8A9E-43EE-8C7E-E7221A433B6C}" presName="circ2" presStyleLbl="vennNode1" presStyleIdx="1" presStyleCnt="2"/>
      <dgm:spPr/>
      <dgm:t>
        <a:bodyPr/>
        <a:lstStyle/>
        <a:p>
          <a:pPr rtl="1"/>
          <a:endParaRPr lang="ar-EG"/>
        </a:p>
      </dgm:t>
    </dgm:pt>
    <dgm:pt modelId="{0BDB599F-98F0-4B4A-BFE8-281DA3CEB87C}" type="pres">
      <dgm:prSet presAssocID="{0AE80240-8A9E-43EE-8C7E-E7221A433B6C}" presName="circ2Tx" presStyleLbl="revTx" presStyleIdx="0" presStyleCnt="0">
        <dgm:presLayoutVars>
          <dgm:chMax val="0"/>
          <dgm:chPref val="0"/>
          <dgm:bulletEnabled val="1"/>
        </dgm:presLayoutVars>
      </dgm:prSet>
      <dgm:spPr/>
      <dgm:t>
        <a:bodyPr/>
        <a:lstStyle/>
        <a:p>
          <a:pPr rtl="1"/>
          <a:endParaRPr lang="ar-EG"/>
        </a:p>
      </dgm:t>
    </dgm:pt>
  </dgm:ptLst>
  <dgm:cxnLst>
    <dgm:cxn modelId="{292D140B-AC07-4CF9-832C-1584BDB02C0A}" type="presOf" srcId="{08E3C272-52A7-4FFD-9936-C575DD0E0EB1}" destId="{7797EADF-F025-491B-A925-5A41107B9BBE}" srcOrd="0" destOrd="0" presId="urn:microsoft.com/office/officeart/2005/8/layout/venn1"/>
    <dgm:cxn modelId="{DE4FA1A2-0A35-423D-B235-B67659036A50}" srcId="{3EF42DFB-7C2F-4B0D-A3DA-EB725750EC8C}" destId="{08E3C272-52A7-4FFD-9936-C575DD0E0EB1}" srcOrd="0" destOrd="0" parTransId="{4BDB08EA-8534-42B2-9E33-46973A8432CD}" sibTransId="{5EBEACC6-8EA0-4101-B1F3-E00A7B30D614}"/>
    <dgm:cxn modelId="{05C10C60-43B8-452E-B215-3B350376CDC9}" type="presOf" srcId="{08E3C272-52A7-4FFD-9936-C575DD0E0EB1}" destId="{073F6E2F-93D8-4EBB-8745-FC5709B2E9E4}" srcOrd="1" destOrd="0" presId="urn:microsoft.com/office/officeart/2005/8/layout/venn1"/>
    <dgm:cxn modelId="{F325CD3C-4122-48DE-B221-86B849583B90}" srcId="{3EF42DFB-7C2F-4B0D-A3DA-EB725750EC8C}" destId="{0AE80240-8A9E-43EE-8C7E-E7221A433B6C}" srcOrd="1" destOrd="0" parTransId="{20D4A575-B87D-4510-8E17-42F0325B2AB2}" sibTransId="{1A9991DE-598B-4606-965A-E5F1BE6F15D6}"/>
    <dgm:cxn modelId="{D26BA83D-F0D7-409C-9764-CBC6B6F6B8FE}" type="presOf" srcId="{3EF42DFB-7C2F-4B0D-A3DA-EB725750EC8C}" destId="{09622467-326C-46D1-86C1-B62985F16445}" srcOrd="0" destOrd="0" presId="urn:microsoft.com/office/officeart/2005/8/layout/venn1"/>
    <dgm:cxn modelId="{9722142A-DCC9-4640-AADA-96D90D69A34B}" type="presOf" srcId="{0AE80240-8A9E-43EE-8C7E-E7221A433B6C}" destId="{D43DF6BE-A732-4CA7-90A8-923B9E2B2625}" srcOrd="0" destOrd="0" presId="urn:microsoft.com/office/officeart/2005/8/layout/venn1"/>
    <dgm:cxn modelId="{019EE7BC-4562-4F76-8061-D108C6ED2CA0}" type="presOf" srcId="{0AE80240-8A9E-43EE-8C7E-E7221A433B6C}" destId="{0BDB599F-98F0-4B4A-BFE8-281DA3CEB87C}" srcOrd="1" destOrd="0" presId="urn:microsoft.com/office/officeart/2005/8/layout/venn1"/>
    <dgm:cxn modelId="{F7A6907C-1E93-47EA-8BAD-FB38CC5BFBEC}" type="presParOf" srcId="{09622467-326C-46D1-86C1-B62985F16445}" destId="{7797EADF-F025-491B-A925-5A41107B9BBE}" srcOrd="0" destOrd="0" presId="urn:microsoft.com/office/officeart/2005/8/layout/venn1"/>
    <dgm:cxn modelId="{1AA070A7-D6C5-4FFD-BEA9-EE766EB552DF}" type="presParOf" srcId="{09622467-326C-46D1-86C1-B62985F16445}" destId="{073F6E2F-93D8-4EBB-8745-FC5709B2E9E4}" srcOrd="1" destOrd="0" presId="urn:microsoft.com/office/officeart/2005/8/layout/venn1"/>
    <dgm:cxn modelId="{0CD8F199-3586-4360-B43D-2CF08A5F37C3}" type="presParOf" srcId="{09622467-326C-46D1-86C1-B62985F16445}" destId="{D43DF6BE-A732-4CA7-90A8-923B9E2B2625}" srcOrd="2" destOrd="0" presId="urn:microsoft.com/office/officeart/2005/8/layout/venn1"/>
    <dgm:cxn modelId="{E584FF3F-C4F9-48A0-99DD-CFEAFAEDCE8C}" type="presParOf" srcId="{09622467-326C-46D1-86C1-B62985F16445}" destId="{0BDB599F-98F0-4B4A-BFE8-281DA3CEB87C}"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7EADF-F025-491B-A925-5A41107B9BBE}">
      <dsp:nvSpPr>
        <dsp:cNvPr id="0" name=""/>
        <dsp:cNvSpPr/>
      </dsp:nvSpPr>
      <dsp:spPr>
        <a:xfrm>
          <a:off x="137159" y="340360"/>
          <a:ext cx="3383280" cy="3383279"/>
        </a:xfrm>
        <a:prstGeom prst="ellipse">
          <a:avLst/>
        </a:prstGeom>
        <a:solidFill>
          <a:schemeClr val="accent4">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822450" rtl="1">
            <a:lnSpc>
              <a:spcPct val="90000"/>
            </a:lnSpc>
            <a:spcBef>
              <a:spcPct val="0"/>
            </a:spcBef>
            <a:spcAft>
              <a:spcPct val="35000"/>
            </a:spcAft>
          </a:pPr>
          <a:r>
            <a:rPr lang="ar-EG" sz="4100" kern="1200" dirty="0" smtClean="0"/>
            <a:t>الموضوعية</a:t>
          </a:r>
          <a:endParaRPr lang="ar-EG" sz="4100" kern="1200" dirty="0"/>
        </a:p>
      </dsp:txBody>
      <dsp:txXfrm>
        <a:off x="609599" y="739321"/>
        <a:ext cx="1950720" cy="2585357"/>
      </dsp:txXfrm>
    </dsp:sp>
    <dsp:sp modelId="{D43DF6BE-A732-4CA7-90A8-923B9E2B2625}">
      <dsp:nvSpPr>
        <dsp:cNvPr id="0" name=""/>
        <dsp:cNvSpPr/>
      </dsp:nvSpPr>
      <dsp:spPr>
        <a:xfrm>
          <a:off x="2575559" y="340360"/>
          <a:ext cx="3383280" cy="3383279"/>
        </a:xfrm>
        <a:prstGeom prst="ellipse">
          <a:avLst/>
        </a:prstGeom>
        <a:solidFill>
          <a:schemeClr val="accent4">
            <a:alpha val="50000"/>
            <a:hueOff val="-4464770"/>
            <a:satOff val="26899"/>
            <a:lumOff val="2156"/>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822450" rtl="1">
            <a:lnSpc>
              <a:spcPct val="90000"/>
            </a:lnSpc>
            <a:spcBef>
              <a:spcPct val="0"/>
            </a:spcBef>
            <a:spcAft>
              <a:spcPct val="35000"/>
            </a:spcAft>
          </a:pPr>
          <a:r>
            <a:rPr lang="ar-EG" sz="4100" kern="1200" dirty="0" smtClean="0"/>
            <a:t>المنهجية</a:t>
          </a:r>
          <a:endParaRPr lang="ar-EG" sz="4100" kern="1200" dirty="0"/>
        </a:p>
      </dsp:txBody>
      <dsp:txXfrm>
        <a:off x="3535680" y="739321"/>
        <a:ext cx="1950720" cy="258535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F2AD2D6-B401-435C-A4D9-20A39B36C1F7}" type="datetimeFigureOut">
              <a:rPr lang="ar-EG" smtClean="0"/>
              <a:t>26/09/1442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D36CCB5-C183-4194-9C24-535139B16FCE}" type="slidenum">
              <a:rPr lang="ar-EG" smtClean="0"/>
              <a:t>‹#›</a:t>
            </a:fld>
            <a:endParaRPr lang="ar-EG"/>
          </a:p>
        </p:txBody>
      </p:sp>
    </p:spTree>
    <p:extLst>
      <p:ext uri="{BB962C8B-B14F-4D97-AF65-F5344CB8AC3E}">
        <p14:creationId xmlns:p14="http://schemas.microsoft.com/office/powerpoint/2010/main" val="27941373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87696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21904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6190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265382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407924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24235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r>
              <a:rPr lang="ar-EG" smtClean="0"/>
              <a:t>26/03/1442</a:t>
            </a:r>
            <a:endParaRPr lang="ar-EG"/>
          </a:p>
        </p:txBody>
      </p:sp>
      <p:sp>
        <p:nvSpPr>
          <p:cNvPr id="8" name="Footer Placeholder 7"/>
          <p:cNvSpPr>
            <a:spLocks noGrp="1"/>
          </p:cNvSpPr>
          <p:nvPr>
            <p:ph type="ftr" sz="quarter" idx="11"/>
          </p:nvPr>
        </p:nvSpPr>
        <p:spPr/>
        <p:txBody>
          <a:bodyPr/>
          <a:lstStyle/>
          <a:p>
            <a:r>
              <a:rPr lang="ar-EG" smtClean="0"/>
              <a:t>بلاغة (الأسلوبيات)           د.محمد عبد الله</a:t>
            </a:r>
            <a:endParaRPr lang="ar-EG"/>
          </a:p>
        </p:txBody>
      </p:sp>
      <p:sp>
        <p:nvSpPr>
          <p:cNvPr id="9" name="Slide Number Placeholder 8"/>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07756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r>
              <a:rPr lang="ar-EG" smtClean="0"/>
              <a:t>26/03/1442</a:t>
            </a:r>
            <a:endParaRPr lang="ar-EG"/>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55764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EG" smtClean="0"/>
              <a:t>26/03/1442</a:t>
            </a:r>
            <a:endParaRPr lang="ar-EG"/>
          </a:p>
        </p:txBody>
      </p:sp>
      <p:sp>
        <p:nvSpPr>
          <p:cNvPr id="3" name="Footer Placeholder 2"/>
          <p:cNvSpPr>
            <a:spLocks noGrp="1"/>
          </p:cNvSpPr>
          <p:nvPr>
            <p:ph type="ftr" sz="quarter" idx="11"/>
          </p:nvPr>
        </p:nvSpPr>
        <p:spPr/>
        <p:txBody>
          <a:bodyPr/>
          <a:lstStyle/>
          <a:p>
            <a:r>
              <a:rPr lang="ar-EG" smtClean="0"/>
              <a:t>بلاغة (الأسلوبيات)           د.محمد عبد الله</a:t>
            </a:r>
            <a:endParaRPr lang="ar-EG"/>
          </a:p>
        </p:txBody>
      </p:sp>
      <p:sp>
        <p:nvSpPr>
          <p:cNvPr id="4" name="Slide Number Placeholder 3"/>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44757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2734279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610550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EG" smtClean="0"/>
              <a:t>26/03/1442</a:t>
            </a:r>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EG" smtClean="0"/>
              <a:t>بلاغة (الأسلوبيات)           د.محمد عبد الله</a:t>
            </a:r>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56D2E2-2297-4B58-A26D-2C584FD2C1BF}" type="slidenum">
              <a:rPr lang="ar-EG" smtClean="0"/>
              <a:t>‹#›</a:t>
            </a:fld>
            <a:endParaRPr lang="ar-EG"/>
          </a:p>
        </p:txBody>
      </p:sp>
    </p:spTree>
    <p:extLst>
      <p:ext uri="{BB962C8B-B14F-4D97-AF65-F5344CB8AC3E}">
        <p14:creationId xmlns:p14="http://schemas.microsoft.com/office/powerpoint/2010/main" val="3159452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ar-EG" b="1" dirty="0">
                <a:solidFill>
                  <a:prstClr val="black"/>
                </a:solidFill>
              </a:rPr>
              <a:t>مقرر </a:t>
            </a:r>
            <a:r>
              <a:rPr lang="ar-EG" b="1" dirty="0">
                <a:solidFill>
                  <a:prstClr val="black"/>
                </a:solidFill>
                <a:ea typeface="Calibri"/>
                <a:cs typeface="Simplified Arabic"/>
              </a:rPr>
              <a:t>بلاغة ( الأسلوبيات ) </a:t>
            </a:r>
            <a:r>
              <a:rPr lang="en-US" b="1" dirty="0">
                <a:solidFill>
                  <a:prstClr val="black"/>
                </a:solidFill>
                <a:ea typeface="Calibri"/>
                <a:cs typeface="Simplified Arabic"/>
              </a:rPr>
              <a:t>A413</a:t>
            </a:r>
            <a:endParaRPr lang="ar-EG" dirty="0"/>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lvl="0"/>
            <a:r>
              <a:rPr lang="ar-EG" sz="3300" b="1" dirty="0">
                <a:solidFill>
                  <a:srgbClr val="0070C0"/>
                </a:solidFill>
              </a:rPr>
              <a:t>إعداد: د.محمد عبد الله محمد</a:t>
            </a:r>
          </a:p>
          <a:p>
            <a:pPr lvl="0"/>
            <a:r>
              <a:rPr lang="ar-EG" sz="3300" b="1" dirty="0">
                <a:solidFill>
                  <a:srgbClr val="0070C0"/>
                </a:solidFill>
              </a:rPr>
              <a:t>قسم اللغة </a:t>
            </a:r>
            <a:r>
              <a:rPr lang="ar-EG" sz="3300" b="1" dirty="0" smtClean="0">
                <a:solidFill>
                  <a:srgbClr val="0070C0"/>
                </a:solidFill>
              </a:rPr>
              <a:t>العربية</a:t>
            </a:r>
          </a:p>
          <a:p>
            <a:pPr lvl="0"/>
            <a:r>
              <a:rPr lang="ar-EG" sz="3300" b="1" dirty="0" smtClean="0">
                <a:solidFill>
                  <a:srgbClr val="0070C0"/>
                </a:solidFill>
              </a:rPr>
              <a:t>الفرقة الرابعة</a:t>
            </a:r>
            <a:endParaRPr lang="ar-E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1387" y="0"/>
            <a:ext cx="1852613"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1</a:t>
            </a:fld>
            <a:endParaRPr lang="ar-EG"/>
          </a:p>
        </p:txBody>
      </p:sp>
      <p:sp>
        <p:nvSpPr>
          <p:cNvPr id="6" name="Rectangle 5"/>
          <p:cNvSpPr/>
          <p:nvPr/>
        </p:nvSpPr>
        <p:spPr>
          <a:xfrm>
            <a:off x="7291387" y="1292225"/>
            <a:ext cx="1852613" cy="696615"/>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EG" sz="3200" b="1" dirty="0" smtClean="0"/>
              <a:t>كلية التربية</a:t>
            </a:r>
            <a:endParaRPr lang="ar-EG" sz="3200" b="1" dirty="0"/>
          </a:p>
        </p:txBody>
      </p:sp>
    </p:spTree>
    <p:extLst>
      <p:ext uri="{BB962C8B-B14F-4D97-AF65-F5344CB8AC3E}">
        <p14:creationId xmlns:p14="http://schemas.microsoft.com/office/powerpoint/2010/main" val="2665052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EG" dirty="0">
                <a:solidFill>
                  <a:prstClr val="black"/>
                </a:solidFill>
                <a:ea typeface="+mn-ea"/>
                <a:cs typeface="Arial"/>
              </a:rPr>
              <a:t>وظيفة التحليل الأسلوبي</a:t>
            </a:r>
            <a:endParaRPr lang="ar-EG" dirty="0"/>
          </a:p>
        </p:txBody>
      </p:sp>
      <p:sp>
        <p:nvSpPr>
          <p:cNvPr id="3" name="Content Placeholder 2"/>
          <p:cNvSpPr>
            <a:spLocks noGrp="1"/>
          </p:cNvSpPr>
          <p:nvPr>
            <p:ph idx="1"/>
          </p:nvPr>
        </p:nvSpPr>
        <p:spPr/>
        <p:txBody>
          <a:bodyPr/>
          <a:lstStyle/>
          <a:p>
            <a:pPr lvl="0" indent="252095" algn="justLow">
              <a:lnSpc>
                <a:spcPct val="115000"/>
              </a:lnSpc>
              <a:spcBef>
                <a:spcPts val="600"/>
              </a:spcBef>
              <a:spcAft>
                <a:spcPts val="600"/>
              </a:spcAft>
            </a:pPr>
            <a:r>
              <a:rPr lang="ar-EG" sz="2500" dirty="0">
                <a:solidFill>
                  <a:prstClr val="black"/>
                </a:solidFill>
                <a:ea typeface="Times New Roman"/>
                <a:cs typeface="Traditional Arabic"/>
              </a:rPr>
              <a:t>ويرى عبد السلام المسدى أن التحليل الأسلوبى يبحث فى "الأنماط التعبيرية التى استعملت فى ظرف معين لأدائها للفكرة والعاطفة عند المتكلم من صبغة حركية كما تتحدد مهمة التحليل الأسلوبى فى دراسة الأثر الذى يحدث بصفة عفوية لدى السامعين، وتهدف الأسلوبية إلى كشف الغطاء عن بذور الأسلوب من حيث هى كامنة فى أبسط أشكال التعبير.</a:t>
            </a:r>
          </a:p>
          <a:p>
            <a:pPr lvl="0" indent="252095" algn="justLow">
              <a:lnSpc>
                <a:spcPct val="115000"/>
              </a:lnSpc>
              <a:spcBef>
                <a:spcPts val="600"/>
              </a:spcBef>
              <a:spcAft>
                <a:spcPts val="600"/>
              </a:spcAft>
            </a:pPr>
            <a:r>
              <a:rPr lang="ar-EG" sz="2500" dirty="0">
                <a:solidFill>
                  <a:prstClr val="black"/>
                </a:solidFill>
                <a:ea typeface="Times New Roman"/>
                <a:cs typeface="Traditional Arabic"/>
              </a:rPr>
              <a:t>وتبقى مهمة الأسلوبية واضحة مهما اختلفت الإتجاهات والطرائق الإجرائية لتناول النصوص الأدبية بحيث تتجلى مهمتها  فى معرفتنا لمختلف أدوات التعبير ووصفها وتحديدها وتصنيفها، ومعرفتها لمختلف نماذج الملفوظات، كما تتجلى أيضا فى إقامتها نموذجًا للأساليب التعبيرية، فعملية البحث الأسلوبى تكمن فى الكشف عما وراء الألفاظ وكذا السياق من مغزى ومعانى ينطوى عليها النص وإبراز القيم البلاغية والجمالية فيه.</a:t>
            </a:r>
            <a:endParaRPr lang="en-US" sz="2500" dirty="0">
              <a:solidFill>
                <a:prstClr val="black"/>
              </a:solidFill>
              <a:ea typeface="Times New Roman"/>
              <a:cs typeface="Traditional Arabic"/>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10</a:t>
            </a:fld>
            <a:endParaRPr lang="ar-EG"/>
          </a:p>
        </p:txBody>
      </p:sp>
    </p:spTree>
    <p:extLst>
      <p:ext uri="{BB962C8B-B14F-4D97-AF65-F5344CB8AC3E}">
        <p14:creationId xmlns:p14="http://schemas.microsoft.com/office/powerpoint/2010/main" val="2270848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EG" smtClean="0"/>
              <a:t>التدريبات</a:t>
            </a:r>
            <a:endParaRPr lang="ar-EG"/>
          </a:p>
        </p:txBody>
      </p:sp>
      <p:sp>
        <p:nvSpPr>
          <p:cNvPr id="3" name="Content Placeholder 2"/>
          <p:cNvSpPr>
            <a:spLocks noGrp="1"/>
          </p:cNvSpPr>
          <p:nvPr>
            <p:ph idx="1"/>
          </p:nvPr>
        </p:nvSpPr>
        <p:spPr/>
        <p:txBody>
          <a:bodyPr>
            <a:normAutofit lnSpcReduction="10000"/>
          </a:bodyPr>
          <a:lstStyle/>
          <a:p>
            <a:pPr lvl="0" indent="252095" algn="justLow">
              <a:lnSpc>
                <a:spcPct val="115000"/>
              </a:lnSpc>
              <a:spcBef>
                <a:spcPts val="600"/>
              </a:spcBef>
              <a:spcAft>
                <a:spcPts val="600"/>
              </a:spcAft>
            </a:pPr>
            <a:r>
              <a:rPr lang="ar-EG" sz="3600" b="1" dirty="0">
                <a:solidFill>
                  <a:prstClr val="black"/>
                </a:solidFill>
                <a:ea typeface="Calibri"/>
                <a:cs typeface="Simplified Arabic"/>
              </a:rPr>
              <a:t>أكمل ما يأتي:</a:t>
            </a:r>
          </a:p>
          <a:p>
            <a:pPr lvl="0" indent="252095" algn="justLow">
              <a:lnSpc>
                <a:spcPct val="115000"/>
              </a:lnSpc>
              <a:spcBef>
                <a:spcPts val="600"/>
              </a:spcBef>
              <a:spcAft>
                <a:spcPts val="600"/>
              </a:spcAft>
            </a:pPr>
            <a:r>
              <a:rPr lang="ar-EG" sz="4000" dirty="0">
                <a:solidFill>
                  <a:prstClr val="black"/>
                </a:solidFill>
                <a:ea typeface="Times New Roman"/>
                <a:cs typeface="Traditional Arabic"/>
              </a:rPr>
              <a:t>تمثل .................. للنص المنطلق الأساسى الذى ينطلق منه العمل الأسلوبى.</a:t>
            </a:r>
          </a:p>
          <a:p>
            <a:pPr lvl="0" indent="252095" algn="justLow">
              <a:lnSpc>
                <a:spcPct val="115000"/>
              </a:lnSpc>
              <a:spcBef>
                <a:spcPts val="600"/>
              </a:spcBef>
              <a:spcAft>
                <a:spcPts val="600"/>
              </a:spcAft>
            </a:pPr>
            <a:r>
              <a:rPr lang="ar-EG" sz="3700" dirty="0">
                <a:solidFill>
                  <a:prstClr val="black"/>
                </a:solidFill>
                <a:ea typeface="Times New Roman"/>
                <a:cs typeface="Traditional Arabic"/>
              </a:rPr>
              <a:t>يعد ................. هو الخطوة الأولى فى العمل الأسلوبى.</a:t>
            </a:r>
          </a:p>
          <a:p>
            <a:pPr lvl="0" indent="252095" algn="justLow">
              <a:lnSpc>
                <a:spcPct val="115000"/>
              </a:lnSpc>
              <a:spcBef>
                <a:spcPts val="600"/>
              </a:spcBef>
              <a:spcAft>
                <a:spcPts val="600"/>
              </a:spcAft>
            </a:pPr>
            <a:r>
              <a:rPr lang="ar-EG" sz="3600" dirty="0">
                <a:solidFill>
                  <a:prstClr val="black"/>
                </a:solidFill>
                <a:ea typeface="Times New Roman"/>
                <a:cs typeface="Traditional Arabic"/>
              </a:rPr>
              <a:t>يستطيع الباحث الأسلوبى معرفة مدى انحراف الكاتب عن النمط المألوف وذلك باعتماده على .............</a:t>
            </a:r>
            <a:endParaRPr lang="ar-EG" sz="4000" dirty="0">
              <a:solidFill>
                <a:prstClr val="black"/>
              </a:solidFill>
              <a:ea typeface="Times New Roman"/>
              <a:cs typeface="Traditional Arabic"/>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11</a:t>
            </a:fld>
            <a:endParaRPr lang="ar-EG"/>
          </a:p>
        </p:txBody>
      </p:sp>
    </p:spTree>
    <p:extLst>
      <p:ext uri="{BB962C8B-B14F-4D97-AF65-F5344CB8AC3E}">
        <p14:creationId xmlns:p14="http://schemas.microsoft.com/office/powerpoint/2010/main" val="334417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161290" indent="0" algn="ctr">
              <a:lnSpc>
                <a:spcPct val="115000"/>
              </a:lnSpc>
              <a:spcBef>
                <a:spcPts val="600"/>
              </a:spcBef>
              <a:spcAft>
                <a:spcPts val="600"/>
              </a:spcAft>
              <a:buNone/>
              <a:tabLst>
                <a:tab pos="1368425" algn="r"/>
                <a:tab pos="1458595" algn="r"/>
              </a:tabLst>
            </a:pPr>
            <a:endParaRPr lang="en-US" sz="10600" b="1" dirty="0" smtClean="0">
              <a:solidFill>
                <a:srgbClr val="7030A0"/>
              </a:solidFill>
              <a:latin typeface="Times New Roman"/>
              <a:ea typeface="Times New Roman"/>
              <a:cs typeface="AdvertisingExtraBold"/>
            </a:endParaRPr>
          </a:p>
          <a:p>
            <a:pPr marL="161290" indent="0" algn="ctr">
              <a:lnSpc>
                <a:spcPct val="115000"/>
              </a:lnSpc>
              <a:spcBef>
                <a:spcPts val="600"/>
              </a:spcBef>
              <a:spcAft>
                <a:spcPts val="600"/>
              </a:spcAft>
              <a:buNone/>
              <a:tabLst>
                <a:tab pos="1368425" algn="r"/>
                <a:tab pos="1458595" algn="r"/>
              </a:tabLst>
            </a:pPr>
            <a:r>
              <a:rPr lang="ar-SA" sz="10600" b="1" dirty="0" smtClean="0">
                <a:solidFill>
                  <a:srgbClr val="7030A0"/>
                </a:solidFill>
                <a:latin typeface="Times New Roman"/>
                <a:ea typeface="Times New Roman"/>
                <a:cs typeface="AdvertisingExtraBold"/>
              </a:rPr>
              <a:t>التحليل </a:t>
            </a:r>
            <a:r>
              <a:rPr lang="ar-SA" sz="10600" b="1" dirty="0">
                <a:solidFill>
                  <a:srgbClr val="7030A0"/>
                </a:solidFill>
                <a:latin typeface="Times New Roman"/>
                <a:ea typeface="Times New Roman"/>
                <a:cs typeface="AdvertisingExtraBold"/>
              </a:rPr>
              <a:t>الأسلوبى</a:t>
            </a:r>
          </a:p>
          <a:p>
            <a:pPr marL="161290" indent="0" algn="ctr">
              <a:lnSpc>
                <a:spcPct val="115000"/>
              </a:lnSpc>
              <a:spcBef>
                <a:spcPts val="600"/>
              </a:spcBef>
              <a:spcAft>
                <a:spcPts val="600"/>
              </a:spcAft>
              <a:buNone/>
              <a:tabLst>
                <a:tab pos="1368425" algn="r"/>
                <a:tab pos="1458595" algn="r"/>
              </a:tabLst>
            </a:pPr>
            <a:endParaRPr lang="ar-SA" sz="8000" b="1" dirty="0">
              <a:latin typeface="Times New Roman"/>
              <a:ea typeface="Times New Roman"/>
              <a:cs typeface="AdvertisingExtraBold"/>
            </a:endParaRPr>
          </a:p>
          <a:p>
            <a:pPr marL="161290" indent="0" algn="ctr">
              <a:lnSpc>
                <a:spcPct val="115000"/>
              </a:lnSpc>
              <a:spcBef>
                <a:spcPts val="600"/>
              </a:spcBef>
              <a:spcAft>
                <a:spcPts val="600"/>
              </a:spcAft>
              <a:buNone/>
              <a:tabLst>
                <a:tab pos="1368425" algn="r"/>
                <a:tab pos="1458595" algn="r"/>
              </a:tabLst>
            </a:pPr>
            <a:r>
              <a:rPr lang="ar-SA" sz="8600" b="1" dirty="0">
                <a:solidFill>
                  <a:srgbClr val="7030A0"/>
                </a:solidFill>
                <a:latin typeface="Times New Roman"/>
                <a:ea typeface="Times New Roman"/>
                <a:cs typeface="AdvertisingExtraBold"/>
              </a:rPr>
              <a:t>بلاغة النص</a:t>
            </a:r>
          </a:p>
          <a:p>
            <a:pPr marL="161290" indent="0" algn="ctr">
              <a:lnSpc>
                <a:spcPct val="115000"/>
              </a:lnSpc>
              <a:spcBef>
                <a:spcPts val="600"/>
              </a:spcBef>
              <a:spcAft>
                <a:spcPts val="600"/>
              </a:spcAft>
              <a:buNone/>
              <a:tabLst>
                <a:tab pos="1368425" algn="r"/>
                <a:tab pos="1458595" algn="r"/>
              </a:tabLst>
            </a:pPr>
            <a:r>
              <a:rPr lang="ar-SA" sz="8000" b="1" dirty="0">
                <a:latin typeface="Times New Roman"/>
                <a:ea typeface="Times New Roman"/>
                <a:cs typeface="AdvertisingExtraBold"/>
              </a:rPr>
              <a:t> </a:t>
            </a:r>
            <a:endParaRPr lang="en-US" sz="6600" dirty="0">
              <a:ea typeface="Calibri"/>
              <a:cs typeface="Arial"/>
            </a:endParaRPr>
          </a:p>
          <a:p>
            <a:pPr marL="161290" indent="0" algn="ctr">
              <a:lnSpc>
                <a:spcPct val="115000"/>
              </a:lnSpc>
              <a:spcBef>
                <a:spcPts val="600"/>
              </a:spcBef>
              <a:spcAft>
                <a:spcPts val="600"/>
              </a:spcAft>
              <a:buNone/>
              <a:tabLst>
                <a:tab pos="1368425" algn="r"/>
                <a:tab pos="1458595" algn="r"/>
              </a:tabLst>
            </a:pPr>
            <a:r>
              <a:rPr lang="ar-SA" sz="6600" b="1" dirty="0">
                <a:solidFill>
                  <a:srgbClr val="7030A0"/>
                </a:solidFill>
                <a:latin typeface="Times New Roman"/>
                <a:ea typeface="Times New Roman"/>
                <a:cs typeface="AdvertisingExtraBold"/>
              </a:rPr>
              <a:t> </a:t>
            </a:r>
            <a:endParaRPr lang="en-US" sz="2400" dirty="0">
              <a:solidFill>
                <a:srgbClr val="7030A0"/>
              </a:solidFill>
              <a:ea typeface="Calibri"/>
              <a:cs typeface="Arial"/>
            </a:endParaRPr>
          </a:p>
          <a:p>
            <a:pPr marL="161290" indent="0" algn="ctr">
              <a:lnSpc>
                <a:spcPct val="115000"/>
              </a:lnSpc>
              <a:spcAft>
                <a:spcPts val="1000"/>
              </a:spcAft>
              <a:buNone/>
            </a:pPr>
            <a:endParaRPr lang="en-US" sz="5200" dirty="0" smtClean="0">
              <a:solidFill>
                <a:srgbClr val="7030A0"/>
              </a:solidFill>
              <a:ea typeface="Calibri"/>
              <a:cs typeface="Arial"/>
            </a:endParaRPr>
          </a:p>
          <a:p>
            <a:endParaRPr lang="ar-EG" dirty="0" smtClean="0"/>
          </a:p>
          <a:p>
            <a:endParaRPr lang="ar-EG" dirty="0"/>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2</a:t>
            </a:fld>
            <a:endParaRPr lang="ar-EG"/>
          </a:p>
        </p:txBody>
      </p:sp>
    </p:spTree>
    <p:extLst>
      <p:ext uri="{BB962C8B-B14F-4D97-AF65-F5344CB8AC3E}">
        <p14:creationId xmlns:p14="http://schemas.microsoft.com/office/powerpoint/2010/main" val="102620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marL="342900" lvl="0" indent="-342900">
              <a:spcBef>
                <a:spcPct val="20000"/>
              </a:spcBef>
            </a:pPr>
            <a:r>
              <a:rPr lang="ar-EG" sz="6000" b="1" dirty="0" smtClean="0">
                <a:solidFill>
                  <a:srgbClr val="7030A0"/>
                </a:solidFill>
              </a:rPr>
              <a:t>الأسلوبية</a:t>
            </a:r>
            <a:endParaRPr lang="ar-EG" sz="6000" b="1" dirty="0">
              <a:solidFill>
                <a:srgbClr val="7030A0"/>
              </a:solidFil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3</a:t>
            </a:fld>
            <a:endParaRPr lang="ar-EG"/>
          </a:p>
        </p:txBody>
      </p:sp>
      <p:sp>
        <p:nvSpPr>
          <p:cNvPr id="6" name="Content Placeholder 5"/>
          <p:cNvSpPr>
            <a:spLocks noGrp="1"/>
          </p:cNvSpPr>
          <p:nvPr>
            <p:ph idx="1"/>
          </p:nvPr>
        </p:nvSpPr>
        <p:spPr/>
        <p:txBody>
          <a:bodyPr/>
          <a:lstStyle/>
          <a:p>
            <a:r>
              <a:rPr lang="ar-EG" dirty="0">
                <a:ea typeface="Times New Roman"/>
                <a:cs typeface="Traditional Arabic"/>
              </a:rPr>
              <a:t>تُعد الأسلوبية نظرية شمولية فى الأسلوب وتمثل علمًا حديثًا يدور فى إطار </a:t>
            </a:r>
            <a:r>
              <a:rPr lang="ar-EG" dirty="0" smtClean="0">
                <a:ea typeface="Times New Roman"/>
                <a:cs typeface="Traditional Arabic"/>
              </a:rPr>
              <a:t>من:</a:t>
            </a:r>
          </a:p>
          <a:p>
            <a:r>
              <a:rPr lang="ar-EG" dirty="0" smtClean="0">
                <a:ea typeface="Times New Roman"/>
                <a:cs typeface="Traditional Arabic"/>
              </a:rPr>
              <a:t> </a:t>
            </a:r>
            <a:endParaRPr lang="ar-EG" dirty="0"/>
          </a:p>
        </p:txBody>
      </p:sp>
      <p:graphicFrame>
        <p:nvGraphicFramePr>
          <p:cNvPr id="3" name="Diagram 2"/>
          <p:cNvGraphicFramePr/>
          <p:nvPr>
            <p:extLst>
              <p:ext uri="{D42A27DB-BD31-4B8C-83A1-F6EECF244321}">
                <p14:modId xmlns:p14="http://schemas.microsoft.com/office/powerpoint/2010/main" val="4016976351"/>
              </p:ext>
            </p:extLst>
          </p:nvPr>
        </p:nvGraphicFramePr>
        <p:xfrm>
          <a:off x="1547664" y="220486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883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pPr marL="342900" lvl="0" indent="269875">
              <a:lnSpc>
                <a:spcPct val="115000"/>
              </a:lnSpc>
              <a:spcBef>
                <a:spcPct val="20000"/>
              </a:spcBef>
              <a:spcAft>
                <a:spcPts val="1000"/>
              </a:spcAft>
            </a:pPr>
            <a:r>
              <a:rPr lang="ar-EG" sz="6000" b="1" dirty="0">
                <a:solidFill>
                  <a:srgbClr val="7030A0"/>
                </a:solidFill>
              </a:rPr>
              <a:t>الأسلوبية</a:t>
            </a:r>
            <a:endParaRPr lang="ar-EG" sz="4800" b="1" dirty="0"/>
          </a:p>
        </p:txBody>
      </p:sp>
      <p:sp>
        <p:nvSpPr>
          <p:cNvPr id="3" name="Content Placeholder 2"/>
          <p:cNvSpPr>
            <a:spLocks noGrp="1"/>
          </p:cNvSpPr>
          <p:nvPr>
            <p:ph idx="1"/>
          </p:nvPr>
        </p:nvSpPr>
        <p:spPr/>
        <p:txBody>
          <a:bodyPr>
            <a:normAutofit/>
          </a:bodyPr>
          <a:lstStyle/>
          <a:p>
            <a:pPr indent="252095" algn="justLow">
              <a:lnSpc>
                <a:spcPct val="115000"/>
              </a:lnSpc>
              <a:spcAft>
                <a:spcPts val="1000"/>
              </a:spcAft>
            </a:pPr>
            <a:r>
              <a:rPr lang="ar-EG" dirty="0">
                <a:ea typeface="Times New Roman"/>
                <a:cs typeface="Traditional Arabic"/>
              </a:rPr>
              <a:t>وتمثل البنية اللغوية للنص المنطلق </a:t>
            </a:r>
            <a:r>
              <a:rPr lang="ar-EG" dirty="0" smtClean="0">
                <a:ea typeface="Times New Roman"/>
                <a:cs typeface="Traditional Arabic"/>
              </a:rPr>
              <a:t>الأساسي </a:t>
            </a:r>
            <a:r>
              <a:rPr lang="ar-EG" dirty="0">
                <a:ea typeface="Times New Roman"/>
                <a:cs typeface="Traditional Arabic"/>
              </a:rPr>
              <a:t>الذى ينطلق منه العمل </a:t>
            </a:r>
            <a:r>
              <a:rPr lang="ar-EG" dirty="0" smtClean="0">
                <a:ea typeface="Times New Roman"/>
                <a:cs typeface="Traditional Arabic"/>
              </a:rPr>
              <a:t>الأسلوبى.</a:t>
            </a:r>
          </a:p>
          <a:p>
            <a:pPr indent="252095" algn="justLow">
              <a:lnSpc>
                <a:spcPct val="115000"/>
              </a:lnSpc>
              <a:spcAft>
                <a:spcPts val="1000"/>
              </a:spcAft>
            </a:pPr>
            <a:r>
              <a:rPr lang="ar-EG" dirty="0">
                <a:ea typeface="Times New Roman"/>
                <a:cs typeface="Traditional Arabic"/>
              </a:rPr>
              <a:t>كما يبحث فى مختلف مواد البناء </a:t>
            </a:r>
            <a:r>
              <a:rPr lang="ar-EG" dirty="0" smtClean="0">
                <a:ea typeface="Times New Roman"/>
                <a:cs typeface="Traditional Arabic"/>
              </a:rPr>
              <a:t>اللغوي </a:t>
            </a:r>
            <a:r>
              <a:rPr lang="ar-EG" dirty="0">
                <a:ea typeface="Times New Roman"/>
                <a:cs typeface="Traditional Arabic"/>
              </a:rPr>
              <a:t>والأداء </a:t>
            </a:r>
            <a:r>
              <a:rPr lang="ar-EG" dirty="0" smtClean="0">
                <a:ea typeface="Times New Roman"/>
                <a:cs typeface="Traditional Arabic"/>
              </a:rPr>
              <a:t>الكلامي عامة.</a:t>
            </a:r>
          </a:p>
          <a:p>
            <a:pPr indent="252095" algn="justLow">
              <a:lnSpc>
                <a:spcPct val="115000"/>
              </a:lnSpc>
              <a:spcAft>
                <a:spcPts val="1000"/>
              </a:spcAft>
            </a:pPr>
            <a:r>
              <a:rPr lang="ar-EG" dirty="0" smtClean="0">
                <a:ea typeface="Times New Roman"/>
                <a:cs typeface="Traditional Arabic"/>
              </a:rPr>
              <a:t>وتركز </a:t>
            </a:r>
            <a:r>
              <a:rPr lang="ar-EG" dirty="0">
                <a:ea typeface="Times New Roman"/>
                <a:cs typeface="Traditional Arabic"/>
              </a:rPr>
              <a:t>النظر على كيفيات التعبير سواء ما يتعلق منها بالمفردة والتركيب وبالصوت والمعنى وبالصيغة والدلالة وبالحركة والصورة وبتنوع النص وشكله أو بحسن الكتابة وغرضها </a:t>
            </a:r>
            <a:r>
              <a:rPr lang="ar-EG" dirty="0" smtClean="0">
                <a:ea typeface="Times New Roman"/>
                <a:cs typeface="Traditional Arabic"/>
              </a:rPr>
              <a:t>.</a:t>
            </a:r>
            <a:endParaRPr lang="en-US" dirty="0">
              <a:ea typeface="Calibri"/>
              <a:cs typeface="Traditional Arabic"/>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4</a:t>
            </a:fld>
            <a:endParaRPr lang="ar-EG"/>
          </a:p>
        </p:txBody>
      </p:sp>
    </p:spTree>
    <p:extLst>
      <p:ext uri="{BB962C8B-B14F-4D97-AF65-F5344CB8AC3E}">
        <p14:creationId xmlns:p14="http://schemas.microsoft.com/office/powerpoint/2010/main" val="107408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ar-EG" sz="3600" b="1" dirty="0" smtClean="0">
                <a:solidFill>
                  <a:srgbClr val="7030A0"/>
                </a:solidFill>
              </a:rPr>
              <a:t>التحليل الأسلوبي</a:t>
            </a:r>
            <a:endParaRPr lang="ar-EG" sz="3600" b="1" dirty="0">
              <a:solidFill>
                <a:srgbClr val="7030A0"/>
              </a:solidFil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5</a:t>
            </a:fld>
            <a:endParaRPr lang="ar-EG"/>
          </a:p>
        </p:txBody>
      </p:sp>
      <p:sp>
        <p:nvSpPr>
          <p:cNvPr id="8" name="Content Placeholder 7"/>
          <p:cNvSpPr>
            <a:spLocks noGrp="1"/>
          </p:cNvSpPr>
          <p:nvPr>
            <p:ph idx="1"/>
          </p:nvPr>
        </p:nvSpPr>
        <p:spPr/>
        <p:txBody>
          <a:bodyPr>
            <a:noAutofit/>
          </a:bodyPr>
          <a:lstStyle/>
          <a:p>
            <a:pPr algn="justLow"/>
            <a:r>
              <a:rPr lang="ar-EG" sz="4000" dirty="0" smtClean="0">
                <a:ea typeface="Times New Roman"/>
                <a:cs typeface="Traditional Arabic"/>
              </a:rPr>
              <a:t>إذا </a:t>
            </a:r>
            <a:r>
              <a:rPr lang="ar-EG" sz="4000" dirty="0">
                <a:ea typeface="Times New Roman"/>
                <a:cs typeface="Traditional Arabic"/>
              </a:rPr>
              <a:t>كان تحديد الظاهرة اللغوية هو الخطوة الأولى فى العمل </a:t>
            </a:r>
            <a:r>
              <a:rPr lang="ar-EG" sz="4000" dirty="0" smtClean="0">
                <a:ea typeface="Times New Roman"/>
                <a:cs typeface="Traditional Arabic"/>
              </a:rPr>
              <a:t>الأسلوبي.</a:t>
            </a:r>
          </a:p>
          <a:p>
            <a:pPr algn="justLow"/>
            <a:r>
              <a:rPr lang="ar-EG" sz="4000" dirty="0" smtClean="0">
                <a:ea typeface="Times New Roman"/>
                <a:cs typeface="Traditional Arabic"/>
              </a:rPr>
              <a:t> </a:t>
            </a:r>
            <a:r>
              <a:rPr lang="ar-EG" sz="4000" dirty="0">
                <a:ea typeface="Times New Roman"/>
                <a:cs typeface="Traditional Arabic"/>
              </a:rPr>
              <a:t>فإن الخطوة الثانية فى العمل هى التحقيق فى اختيار تلك </a:t>
            </a:r>
            <a:r>
              <a:rPr lang="ar-EG" sz="4000" dirty="0" smtClean="0">
                <a:ea typeface="Times New Roman"/>
                <a:cs typeface="Traditional Arabic"/>
              </a:rPr>
              <a:t>الظاهرة.</a:t>
            </a:r>
          </a:p>
          <a:p>
            <a:pPr algn="justLow"/>
            <a:r>
              <a:rPr lang="ar-EG" sz="4000" dirty="0" smtClean="0">
                <a:ea typeface="Times New Roman"/>
                <a:cs typeface="Traditional Arabic"/>
              </a:rPr>
              <a:t> البحث عن </a:t>
            </a:r>
            <a:r>
              <a:rPr lang="ar-EG" sz="4000" dirty="0">
                <a:ea typeface="Times New Roman"/>
                <a:cs typeface="Traditional Arabic"/>
              </a:rPr>
              <a:t>مبررات ذلك </a:t>
            </a:r>
            <a:r>
              <a:rPr lang="ar-EG" sz="4000" dirty="0" smtClean="0">
                <a:ea typeface="Times New Roman"/>
                <a:cs typeface="Traditional Arabic"/>
              </a:rPr>
              <a:t>الاختيار.</a:t>
            </a:r>
          </a:p>
          <a:p>
            <a:pPr algn="justLow"/>
            <a:r>
              <a:rPr lang="ar-EG" sz="4000" dirty="0" smtClean="0">
                <a:ea typeface="Times New Roman"/>
                <a:cs typeface="Traditional Arabic"/>
              </a:rPr>
              <a:t>مساءلة </a:t>
            </a:r>
            <a:r>
              <a:rPr lang="ar-EG" sz="4000" dirty="0">
                <a:ea typeface="Times New Roman"/>
                <a:cs typeface="Traditional Arabic"/>
              </a:rPr>
              <a:t>العمل </a:t>
            </a:r>
            <a:r>
              <a:rPr lang="ar-EG" sz="4000" dirty="0" smtClean="0">
                <a:ea typeface="Times New Roman"/>
                <a:cs typeface="Traditional Arabic"/>
              </a:rPr>
              <a:t>الإبداعي </a:t>
            </a:r>
            <a:r>
              <a:rPr lang="ar-EG" sz="4000" dirty="0">
                <a:ea typeface="Times New Roman"/>
                <a:cs typeface="Traditional Arabic"/>
              </a:rPr>
              <a:t>عن مدى صدق ذلك التوظيف وتأثيره فى نفس </a:t>
            </a:r>
            <a:r>
              <a:rPr lang="ar-EG" sz="4000" dirty="0" smtClean="0">
                <a:ea typeface="Times New Roman"/>
                <a:cs typeface="Traditional Arabic"/>
              </a:rPr>
              <a:t>المتلقي</a:t>
            </a:r>
            <a:endParaRPr lang="ar-EG" sz="4000" dirty="0" smtClean="0">
              <a:latin typeface="Simplified Arabic"/>
              <a:ea typeface="Calibri"/>
              <a:cs typeface="Traditional Arabic"/>
            </a:endParaRPr>
          </a:p>
        </p:txBody>
      </p:sp>
    </p:spTree>
    <p:extLst>
      <p:ext uri="{BB962C8B-B14F-4D97-AF65-F5344CB8AC3E}">
        <p14:creationId xmlns:p14="http://schemas.microsoft.com/office/powerpoint/2010/main" val="369833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pPr marL="342900" lvl="0" indent="300990">
              <a:lnSpc>
                <a:spcPct val="115000"/>
              </a:lnSpc>
              <a:spcBef>
                <a:spcPct val="20000"/>
              </a:spcBef>
              <a:spcAft>
                <a:spcPts val="1000"/>
              </a:spcAft>
            </a:pPr>
            <a:r>
              <a:rPr lang="ar-EG" sz="3600" b="1" dirty="0">
                <a:solidFill>
                  <a:srgbClr val="7030A0"/>
                </a:solidFill>
              </a:rPr>
              <a:t>التحليل الأسلوبي</a:t>
            </a:r>
            <a:endParaRPr lang="en-US" sz="4000" b="1" dirty="0">
              <a:solidFill>
                <a:srgbClr val="7030A0"/>
              </a:solidFill>
              <a:ea typeface="Calibri"/>
              <a:cs typeface="Aria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6</a:t>
            </a:fld>
            <a:endParaRPr lang="ar-EG"/>
          </a:p>
        </p:txBody>
      </p:sp>
      <p:sp>
        <p:nvSpPr>
          <p:cNvPr id="3" name="Content Placeholder 2"/>
          <p:cNvSpPr>
            <a:spLocks noGrp="1"/>
          </p:cNvSpPr>
          <p:nvPr>
            <p:ph idx="1"/>
          </p:nvPr>
        </p:nvSpPr>
        <p:spPr/>
        <p:txBody>
          <a:bodyPr>
            <a:normAutofit/>
          </a:bodyPr>
          <a:lstStyle/>
          <a:p>
            <a:pPr lvl="0" algn="justLow"/>
            <a:r>
              <a:rPr lang="ar-EG" sz="3600" dirty="0">
                <a:solidFill>
                  <a:prstClr val="black"/>
                </a:solidFill>
                <a:ea typeface="Times New Roman"/>
                <a:cs typeface="Traditional Arabic"/>
              </a:rPr>
              <a:t>فاستخدام الكاتب للجمل القصيرة دون الطويلة –مثلاً- وتغليبه الأسماء على الأفعال واستخدامه للحروف بطرائق معينة، واختياره لأوزان دون أخرى، كل ذلك يعد من صميم البحث الأسلوبى.</a:t>
            </a:r>
          </a:p>
          <a:p>
            <a:pPr lvl="0" algn="justLow"/>
            <a:r>
              <a:rPr lang="ar-EG" sz="3600" dirty="0">
                <a:solidFill>
                  <a:prstClr val="black"/>
                </a:solidFill>
                <a:ea typeface="Times New Roman"/>
                <a:cs typeface="Traditional Arabic"/>
              </a:rPr>
              <a:t>وأي تغيير فى ترتيب أجزاء الجملة يتبعه تغير فى المعنى، فالألفاظ ذات الترتيب المختلف لها معاني مختلفة، والمعانى ذات الترتيب المختلف لها تأثيرات مختلفة.</a:t>
            </a:r>
            <a:endParaRPr lang="ar-EG" sz="3600" dirty="0">
              <a:solidFill>
                <a:prstClr val="black"/>
              </a:solidFill>
            </a:endParaRPr>
          </a:p>
          <a:p>
            <a:pPr algn="justLow"/>
            <a:endParaRPr lang="ar-EG" dirty="0"/>
          </a:p>
        </p:txBody>
      </p:sp>
    </p:spTree>
    <p:extLst>
      <p:ext uri="{BB962C8B-B14F-4D97-AF65-F5344CB8AC3E}">
        <p14:creationId xmlns:p14="http://schemas.microsoft.com/office/powerpoint/2010/main" val="2884215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marL="342900" lvl="0" indent="252095">
              <a:lnSpc>
                <a:spcPct val="115000"/>
              </a:lnSpc>
              <a:spcBef>
                <a:spcPct val="20000"/>
              </a:spcBef>
              <a:spcAft>
                <a:spcPts val="1000"/>
              </a:spcAft>
            </a:pPr>
            <a:r>
              <a:rPr lang="ar-EG" sz="3600" b="1" dirty="0">
                <a:solidFill>
                  <a:srgbClr val="7030A0"/>
                </a:solidFill>
              </a:rPr>
              <a:t>التحليل الأسلوبي</a:t>
            </a:r>
            <a:endParaRPr lang="ar-EG" sz="4800" b="1" dirty="0">
              <a:solidFill>
                <a:srgbClr val="7030A0"/>
              </a:solidFill>
            </a:endParaRPr>
          </a:p>
        </p:txBody>
      </p:sp>
      <p:sp>
        <p:nvSpPr>
          <p:cNvPr id="3" name="Content Placeholder 2"/>
          <p:cNvSpPr>
            <a:spLocks noGrp="1"/>
          </p:cNvSpPr>
          <p:nvPr>
            <p:ph idx="1"/>
          </p:nvPr>
        </p:nvSpPr>
        <p:spPr/>
        <p:txBody>
          <a:bodyPr/>
          <a:lstStyle/>
          <a:p>
            <a:pPr lvl="0" algn="justLow"/>
            <a:r>
              <a:rPr lang="ar-EG" sz="3600" dirty="0">
                <a:solidFill>
                  <a:prstClr val="black"/>
                </a:solidFill>
                <a:ea typeface="Times New Roman"/>
                <a:cs typeface="Traditional Arabic"/>
              </a:rPr>
              <a:t>كما يستطيع الباحث الأسلوبى معرفة مدى انحراف الكاتب عن النمط المألوف وذلك باعتماده على المعيار النحوى وأن تغيير الألفاظ أو استبدالها بغيرها فى النموذج النحوى يتبعه تغير فى المعنى العام.</a:t>
            </a:r>
          </a:p>
          <a:p>
            <a:pPr lvl="0" indent="252095" algn="justLow">
              <a:lnSpc>
                <a:spcPct val="115000"/>
              </a:lnSpc>
              <a:spcBef>
                <a:spcPts val="600"/>
              </a:spcBef>
              <a:spcAft>
                <a:spcPts val="600"/>
              </a:spcAft>
            </a:pPr>
            <a:r>
              <a:rPr lang="ar-EG" sz="3600" dirty="0">
                <a:solidFill>
                  <a:prstClr val="black"/>
                </a:solidFill>
                <a:ea typeface="Times New Roman"/>
                <a:cs typeface="Traditional Arabic"/>
              </a:rPr>
              <a:t>وهكذا تنبسط الأسلوبية على رقعة اللغة كلها فجميع الظواهر اللغوية ابتداءًا من الأصوات حتى أبنية الجمل الأكثر تركيبًا يمكن أن تكشف عن خصيصة أساسية فى اللغة المدروسة.</a:t>
            </a:r>
            <a:endParaRPr lang="en-US" sz="1800" dirty="0">
              <a:solidFill>
                <a:prstClr val="black"/>
              </a:solidFill>
              <a:ea typeface="Calibri"/>
              <a:cs typeface="Arial"/>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7</a:t>
            </a:fld>
            <a:endParaRPr lang="ar-EG"/>
          </a:p>
        </p:txBody>
      </p:sp>
    </p:spTree>
    <p:extLst>
      <p:ext uri="{BB962C8B-B14F-4D97-AF65-F5344CB8AC3E}">
        <p14:creationId xmlns:p14="http://schemas.microsoft.com/office/powerpoint/2010/main" val="132570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EG" sz="3600" b="1" dirty="0">
                <a:solidFill>
                  <a:srgbClr val="7030A0"/>
                </a:solidFill>
              </a:rPr>
              <a:t>التحليل الأسلوبي</a:t>
            </a:r>
            <a:endParaRPr lang="ar-EG" dirty="0"/>
          </a:p>
        </p:txBody>
      </p:sp>
      <p:sp>
        <p:nvSpPr>
          <p:cNvPr id="3" name="Content Placeholder 2"/>
          <p:cNvSpPr>
            <a:spLocks noGrp="1"/>
          </p:cNvSpPr>
          <p:nvPr>
            <p:ph idx="1"/>
          </p:nvPr>
        </p:nvSpPr>
        <p:spPr/>
        <p:txBody>
          <a:bodyPr>
            <a:normAutofit lnSpcReduction="10000"/>
          </a:bodyPr>
          <a:lstStyle/>
          <a:p>
            <a:pPr lvl="0" algn="justLow"/>
            <a:r>
              <a:rPr lang="ar-EG" sz="4400" dirty="0">
                <a:solidFill>
                  <a:prstClr val="black"/>
                </a:solidFill>
                <a:ea typeface="Times New Roman"/>
                <a:cs typeface="Traditional Arabic"/>
              </a:rPr>
              <a:t>ويُعد المنهج </a:t>
            </a:r>
            <a:r>
              <a:rPr lang="ar-EG" sz="4400" dirty="0" smtClean="0">
                <a:solidFill>
                  <a:prstClr val="black"/>
                </a:solidFill>
                <a:ea typeface="Times New Roman"/>
                <a:cs typeface="Traditional Arabic"/>
              </a:rPr>
              <a:t>الإحصائي </a:t>
            </a:r>
            <a:r>
              <a:rPr lang="ar-EG" sz="4400" dirty="0">
                <a:solidFill>
                  <a:prstClr val="black"/>
                </a:solidFill>
                <a:ea typeface="Times New Roman"/>
                <a:cs typeface="Traditional Arabic"/>
              </a:rPr>
              <a:t>الأكثر دقة وتجسيدًا للموضوعية فى البحث التحليلى بل وسيلة توصل الباحث إلى تلك الغاية فى تحاليله الأسلوبية، وقد حاول </a:t>
            </a:r>
            <a:r>
              <a:rPr lang="ar-EG" sz="4400" dirty="0" smtClean="0">
                <a:solidFill>
                  <a:prstClr val="black"/>
                </a:solidFill>
                <a:ea typeface="Times New Roman"/>
                <a:cs typeface="Traditional Arabic"/>
              </a:rPr>
              <a:t>الطرابلسي </a:t>
            </a:r>
            <a:r>
              <a:rPr lang="ar-EG" sz="4400" dirty="0">
                <a:solidFill>
                  <a:prstClr val="black"/>
                </a:solidFill>
                <a:ea typeface="Times New Roman"/>
                <a:cs typeface="Traditional Arabic"/>
              </a:rPr>
              <a:t>اتباع المنهج الإحصائى فى دراساته الأسلوبية عن طريق وضع الإحصاءات اللغوية فى جداول حتى تكون نتائجها أداة يستعين بها الباحث على تفسير حقيقة إمتياز أشعار شوقى بشعرية اللغة فى أسلوبها.</a:t>
            </a:r>
            <a:endParaRPr lang="en-US" sz="2400" dirty="0">
              <a:solidFill>
                <a:prstClr val="black"/>
              </a:solidFill>
              <a:ea typeface="Calibri"/>
              <a:cs typeface="Arial"/>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8</a:t>
            </a:fld>
            <a:endParaRPr lang="ar-EG"/>
          </a:p>
        </p:txBody>
      </p:sp>
    </p:spTree>
    <p:extLst>
      <p:ext uri="{BB962C8B-B14F-4D97-AF65-F5344CB8AC3E}">
        <p14:creationId xmlns:p14="http://schemas.microsoft.com/office/powerpoint/2010/main" val="2015941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EG" dirty="0" smtClean="0"/>
              <a:t>وظيفة التحليل الأسلوبي</a:t>
            </a:r>
            <a:endParaRPr lang="ar-EG" dirty="0"/>
          </a:p>
        </p:txBody>
      </p:sp>
      <p:sp>
        <p:nvSpPr>
          <p:cNvPr id="3" name="Content Placeholder 2"/>
          <p:cNvSpPr>
            <a:spLocks noGrp="1"/>
          </p:cNvSpPr>
          <p:nvPr>
            <p:ph idx="1"/>
          </p:nvPr>
        </p:nvSpPr>
        <p:spPr/>
        <p:txBody>
          <a:bodyPr>
            <a:normAutofit fontScale="92500"/>
          </a:bodyPr>
          <a:lstStyle/>
          <a:p>
            <a:pPr lvl="0" indent="252095" algn="justLow">
              <a:lnSpc>
                <a:spcPct val="115000"/>
              </a:lnSpc>
              <a:spcBef>
                <a:spcPts val="600"/>
              </a:spcBef>
              <a:spcAft>
                <a:spcPts val="600"/>
              </a:spcAft>
            </a:pPr>
            <a:r>
              <a:rPr lang="ar-EG" sz="3000" dirty="0">
                <a:solidFill>
                  <a:prstClr val="black"/>
                </a:solidFill>
                <a:ea typeface="Times New Roman"/>
                <a:cs typeface="Traditional Arabic"/>
              </a:rPr>
              <a:t>كما يهدف الباحث الأسلوبى إلى تحقيق الموضوعية فى عمله وتفادى تلك الأحكام التقييمية التى قد تصدر عنه جزافًا.</a:t>
            </a:r>
          </a:p>
          <a:p>
            <a:pPr lvl="0" indent="252095" algn="justLow">
              <a:lnSpc>
                <a:spcPct val="115000"/>
              </a:lnSpc>
              <a:spcBef>
                <a:spcPts val="600"/>
              </a:spcBef>
              <a:spcAft>
                <a:spcPts val="600"/>
              </a:spcAft>
            </a:pPr>
            <a:r>
              <a:rPr lang="ar-EG" sz="3000" dirty="0">
                <a:solidFill>
                  <a:prstClr val="black"/>
                </a:solidFill>
                <a:ea typeface="Times New Roman"/>
                <a:cs typeface="Traditional Arabic"/>
              </a:rPr>
              <a:t>فالموضوعية هى الهدف الأسمى الذى يسعى الأسلوبى إلى تحقيقه من خلال إجراءاته التطبيقية على العمل الإبداعى، والباحث الأسلوبى فى كل ذلك قد يُعوِّل فى تحليله على المنهج الإحصائى وهو من مقتضيات البحث العلمى تحقيقًا للحيّاد والدقة والنتائج الموضوعية وترجع أهمية البعد الإحصائى فى دراسة الأسلوب إلى قدرته على التمييز بين ما يتضمنه النص من انحراف متفرد دال فى استعمال اللغة وبين الشَّطط الذى لا متعة فيه وذلك أنه ليس كل انحراف جديرًا بأن يُعدَّ خاصية أسلوبية هامة.</a:t>
            </a:r>
            <a:endParaRPr lang="en-US" sz="3000" dirty="0">
              <a:solidFill>
                <a:prstClr val="black"/>
              </a:solidFill>
              <a:ea typeface="Times New Roman"/>
              <a:cs typeface="Traditional Arabic"/>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9</a:t>
            </a:fld>
            <a:endParaRPr lang="ar-EG"/>
          </a:p>
        </p:txBody>
      </p:sp>
    </p:spTree>
    <p:extLst>
      <p:ext uri="{BB962C8B-B14F-4D97-AF65-F5344CB8AC3E}">
        <p14:creationId xmlns:p14="http://schemas.microsoft.com/office/powerpoint/2010/main" val="3880804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662</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مقرر بلاغة ( الأسلوبيات ) A413</vt:lpstr>
      <vt:lpstr>PowerPoint Presentation</vt:lpstr>
      <vt:lpstr>الأسلوبية</vt:lpstr>
      <vt:lpstr>الأسلوبية</vt:lpstr>
      <vt:lpstr>التحليل الأسلوبي</vt:lpstr>
      <vt:lpstr>التحليل الأسلوبي</vt:lpstr>
      <vt:lpstr>التحليل الأسلوبي</vt:lpstr>
      <vt:lpstr>التحليل الأسلوبي</vt:lpstr>
      <vt:lpstr>وظيفة التحليل الأسلوبي</vt:lpstr>
      <vt:lpstr>وظيفة التحليل الأسلوبي</vt:lpstr>
      <vt:lpstr>التدريبات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علم الأسلوب (المحاضرة1)</dc:title>
  <dc:creator>VISTA CENTER</dc:creator>
  <cp:lastModifiedBy>VISTA CENTER</cp:lastModifiedBy>
  <cp:revision>21</cp:revision>
  <dcterms:created xsi:type="dcterms:W3CDTF">2020-11-11T19:09:17Z</dcterms:created>
  <dcterms:modified xsi:type="dcterms:W3CDTF">2021-05-07T19:02:45Z</dcterms:modified>
</cp:coreProperties>
</file>