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
  </p:notesMasterIdLst>
  <p:sldIdLst>
    <p:sldId id="256" r:id="rId2"/>
    <p:sldId id="257" r:id="rId3"/>
    <p:sldId id="258" r:id="rId4"/>
    <p:sldId id="262" r:id="rId5"/>
    <p:sldId id="259" r:id="rId6"/>
    <p:sldId id="260" r:id="rId7"/>
    <p:sldId id="267" r:id="rId8"/>
    <p:sldId id="266" r:id="rId9"/>
    <p:sldId id="268" r:id="rId10"/>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5m5lmiWJ7Lp2HwbszXtw6Q==" hashData="bS3xoJ5ZL9VbwBTdvlNF7jvSqY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336" y="30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F2AD2D6-B401-435C-A4D9-20A39B36C1F7}" type="datetimeFigureOut">
              <a:rPr lang="ar-EG" smtClean="0"/>
              <a:t>26/09/1442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AD36CCB5-C183-4194-9C24-535139B16FCE}" type="slidenum">
              <a:rPr lang="ar-EG" smtClean="0"/>
              <a:t>‹#›</a:t>
            </a:fld>
            <a:endParaRPr lang="ar-EG"/>
          </a:p>
        </p:txBody>
      </p:sp>
    </p:spTree>
    <p:extLst>
      <p:ext uri="{BB962C8B-B14F-4D97-AF65-F5344CB8AC3E}">
        <p14:creationId xmlns:p14="http://schemas.microsoft.com/office/powerpoint/2010/main" val="27941373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876965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219041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90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653824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26/03/1442</a:t>
            </a:r>
            <a:endParaRPr lang="ar-EG"/>
          </a:p>
        </p:txBody>
      </p:sp>
      <p:sp>
        <p:nvSpPr>
          <p:cNvPr id="5" name="Footer Placeholder 4"/>
          <p:cNvSpPr>
            <a:spLocks noGrp="1"/>
          </p:cNvSpPr>
          <p:nvPr>
            <p:ph type="ftr" sz="quarter" idx="11"/>
          </p:nvPr>
        </p:nvSpPr>
        <p:spPr/>
        <p:txBody>
          <a:bodyPr/>
          <a:lstStyle/>
          <a:p>
            <a:r>
              <a:rPr lang="ar-EG" smtClean="0"/>
              <a:t>بلاغة (الأسلوبيات)               د.محمد عبد الله</a:t>
            </a:r>
            <a:endParaRPr lang="ar-EG"/>
          </a:p>
        </p:txBody>
      </p:sp>
      <p:sp>
        <p:nvSpPr>
          <p:cNvPr id="6" name="Slide Number Placeholder 5"/>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407924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24235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26/03/1442</a:t>
            </a:r>
            <a:endParaRPr lang="ar-EG"/>
          </a:p>
        </p:txBody>
      </p:sp>
      <p:sp>
        <p:nvSpPr>
          <p:cNvPr id="8" name="Footer Placeholder 7"/>
          <p:cNvSpPr>
            <a:spLocks noGrp="1"/>
          </p:cNvSpPr>
          <p:nvPr>
            <p:ph type="ftr" sz="quarter" idx="11"/>
          </p:nvPr>
        </p:nvSpPr>
        <p:spPr/>
        <p:txBody>
          <a:bodyPr/>
          <a:lstStyle/>
          <a:p>
            <a:r>
              <a:rPr lang="ar-EG" smtClean="0"/>
              <a:t>بلاغة (الأسلوبيات)               د.محمد عبد الله</a:t>
            </a:r>
            <a:endParaRPr lang="ar-EG"/>
          </a:p>
        </p:txBody>
      </p:sp>
      <p:sp>
        <p:nvSpPr>
          <p:cNvPr id="9" name="Slide Number Placeholder 8"/>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077569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26/03/1442</a:t>
            </a:r>
            <a:endParaRPr lang="ar-EG"/>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557645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26/03/1442</a:t>
            </a:r>
            <a:endParaRPr lang="ar-EG"/>
          </a:p>
        </p:txBody>
      </p:sp>
      <p:sp>
        <p:nvSpPr>
          <p:cNvPr id="3" name="Footer Placeholder 2"/>
          <p:cNvSpPr>
            <a:spLocks noGrp="1"/>
          </p:cNvSpPr>
          <p:nvPr>
            <p:ph type="ftr" sz="quarter" idx="11"/>
          </p:nvPr>
        </p:nvSpPr>
        <p:spPr/>
        <p:txBody>
          <a:bodyPr/>
          <a:lstStyle/>
          <a:p>
            <a:r>
              <a:rPr lang="ar-EG" smtClean="0"/>
              <a:t>بلاغة (الأسلوبيات)               د.محمد عبد الله</a:t>
            </a:r>
            <a:endParaRPr lang="ar-EG"/>
          </a:p>
        </p:txBody>
      </p:sp>
      <p:sp>
        <p:nvSpPr>
          <p:cNvPr id="4" name="Slide Number Placeholder 3"/>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1447576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2734279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26/03/1442</a:t>
            </a:r>
            <a:endParaRPr lang="ar-EG"/>
          </a:p>
        </p:txBody>
      </p:sp>
      <p:sp>
        <p:nvSpPr>
          <p:cNvPr id="6" name="Footer Placeholder 5"/>
          <p:cNvSpPr>
            <a:spLocks noGrp="1"/>
          </p:cNvSpPr>
          <p:nvPr>
            <p:ph type="ftr" sz="quarter" idx="11"/>
          </p:nvPr>
        </p:nvSpPr>
        <p:spPr/>
        <p:txBody>
          <a:bodyPr/>
          <a:lstStyle/>
          <a:p>
            <a:r>
              <a:rPr lang="ar-EG" smtClean="0"/>
              <a:t>بلاغة (الأسلوبيات)               د.محمد عبد الله</a:t>
            </a:r>
            <a:endParaRPr lang="ar-EG"/>
          </a:p>
        </p:txBody>
      </p:sp>
      <p:sp>
        <p:nvSpPr>
          <p:cNvPr id="7" name="Slide Number Placeholder 6"/>
          <p:cNvSpPr>
            <a:spLocks noGrp="1"/>
          </p:cNvSpPr>
          <p:nvPr>
            <p:ph type="sldNum" sz="quarter" idx="12"/>
          </p:nvPr>
        </p:nvSpPr>
        <p:spPr/>
        <p:txBody>
          <a:bodyPr/>
          <a:lstStyle/>
          <a:p>
            <a:fld id="{2E56D2E2-2297-4B58-A26D-2C584FD2C1BF}" type="slidenum">
              <a:rPr lang="ar-EG" smtClean="0"/>
              <a:t>‹#›</a:t>
            </a:fld>
            <a:endParaRPr lang="ar-EG"/>
          </a:p>
        </p:txBody>
      </p:sp>
    </p:spTree>
    <p:extLst>
      <p:ext uri="{BB962C8B-B14F-4D97-AF65-F5344CB8AC3E}">
        <p14:creationId xmlns:p14="http://schemas.microsoft.com/office/powerpoint/2010/main" val="3610550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26/03/1442</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بلاغة (الأسلوبيات)               د.محمد عبد الله</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56D2E2-2297-4B58-A26D-2C584FD2C1BF}" type="slidenum">
              <a:rPr lang="ar-EG" smtClean="0"/>
              <a:t>‹#›</a:t>
            </a:fld>
            <a:endParaRPr lang="ar-EG"/>
          </a:p>
        </p:txBody>
      </p:sp>
    </p:spTree>
    <p:extLst>
      <p:ext uri="{BB962C8B-B14F-4D97-AF65-F5344CB8AC3E}">
        <p14:creationId xmlns:p14="http://schemas.microsoft.com/office/powerpoint/2010/main" val="3159452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lstStyle/>
          <a:p>
            <a:r>
              <a:rPr lang="ar-EG" b="1" dirty="0">
                <a:solidFill>
                  <a:prstClr val="black"/>
                </a:solidFill>
              </a:rPr>
              <a:t>مقرر </a:t>
            </a:r>
            <a:r>
              <a:rPr lang="ar-EG" b="1" dirty="0">
                <a:solidFill>
                  <a:prstClr val="black"/>
                </a:solidFill>
                <a:ea typeface="Calibri"/>
                <a:cs typeface="Simplified Arabic"/>
              </a:rPr>
              <a:t>بلاغة ( الأسلوبيات ) </a:t>
            </a:r>
            <a:r>
              <a:rPr lang="en-US" b="1" dirty="0">
                <a:solidFill>
                  <a:prstClr val="black"/>
                </a:solidFill>
                <a:ea typeface="Calibri"/>
                <a:cs typeface="Simplified Arabic"/>
              </a:rPr>
              <a:t>A413</a:t>
            </a:r>
            <a:endParaRPr lang="ar-EG" dirty="0"/>
          </a:p>
        </p:txBody>
      </p:sp>
      <p:sp>
        <p:nvSpPr>
          <p:cNvPr id="3" name="Subtitle 2"/>
          <p:cNvSpPr>
            <a:spLocks noGrp="1"/>
          </p:cNvSpPr>
          <p:nvPr>
            <p:ph type="subTitle" idx="1"/>
          </p:nvPr>
        </p:nvSpPr>
        <p:spPr/>
        <p:style>
          <a:lnRef idx="1">
            <a:schemeClr val="accent2"/>
          </a:lnRef>
          <a:fillRef idx="2">
            <a:schemeClr val="accent2"/>
          </a:fillRef>
          <a:effectRef idx="1">
            <a:schemeClr val="accent2"/>
          </a:effectRef>
          <a:fontRef idx="minor">
            <a:schemeClr val="dk1"/>
          </a:fontRef>
        </p:style>
        <p:txBody>
          <a:bodyPr>
            <a:normAutofit lnSpcReduction="10000"/>
          </a:bodyPr>
          <a:lstStyle/>
          <a:p>
            <a:pPr lvl="0"/>
            <a:r>
              <a:rPr lang="ar-EG" sz="3300" b="1" dirty="0">
                <a:solidFill>
                  <a:srgbClr val="0070C0"/>
                </a:solidFill>
              </a:rPr>
              <a:t>إعداد: د.محمد عبد الله محمد</a:t>
            </a:r>
          </a:p>
          <a:p>
            <a:pPr lvl="0"/>
            <a:r>
              <a:rPr lang="ar-EG" sz="3300" b="1" dirty="0">
                <a:solidFill>
                  <a:srgbClr val="0070C0"/>
                </a:solidFill>
              </a:rPr>
              <a:t>قسم اللغة </a:t>
            </a:r>
            <a:r>
              <a:rPr lang="ar-EG" sz="3300" b="1" dirty="0" smtClean="0">
                <a:solidFill>
                  <a:srgbClr val="0070C0"/>
                </a:solidFill>
              </a:rPr>
              <a:t>العربية</a:t>
            </a:r>
          </a:p>
          <a:p>
            <a:pPr lvl="0"/>
            <a:r>
              <a:rPr lang="ar-EG" sz="3300" b="1" smtClean="0">
                <a:solidFill>
                  <a:srgbClr val="0070C0"/>
                </a:solidFill>
              </a:rPr>
              <a:t>الفرقة الرابعة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91387" y="0"/>
            <a:ext cx="1852613"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1</a:t>
            </a:fld>
            <a:endParaRPr lang="ar-EG"/>
          </a:p>
        </p:txBody>
      </p:sp>
      <p:sp>
        <p:nvSpPr>
          <p:cNvPr id="6" name="Rectangle 5"/>
          <p:cNvSpPr/>
          <p:nvPr/>
        </p:nvSpPr>
        <p:spPr>
          <a:xfrm>
            <a:off x="7291387" y="1292225"/>
            <a:ext cx="1852613" cy="696615"/>
          </a:xfrm>
          <a:prstGeom prst="rect">
            <a:avLst/>
          </a:prstGeom>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t>كلية التربية</a:t>
            </a:r>
            <a:endParaRPr lang="ar-EG" sz="3200" b="1" dirty="0"/>
          </a:p>
        </p:txBody>
      </p:sp>
    </p:spTree>
    <p:extLst>
      <p:ext uri="{BB962C8B-B14F-4D97-AF65-F5344CB8AC3E}">
        <p14:creationId xmlns:p14="http://schemas.microsoft.com/office/powerpoint/2010/main" val="266505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marL="161290" indent="0" algn="ctr">
              <a:lnSpc>
                <a:spcPct val="115000"/>
              </a:lnSpc>
              <a:spcBef>
                <a:spcPts val="600"/>
              </a:spcBef>
              <a:spcAft>
                <a:spcPts val="600"/>
              </a:spcAft>
              <a:buNone/>
              <a:tabLst>
                <a:tab pos="1368425" algn="r"/>
                <a:tab pos="1458595" algn="r"/>
              </a:tabLst>
            </a:pPr>
            <a:r>
              <a:rPr lang="ar-SA" sz="9600" b="1" dirty="0">
                <a:solidFill>
                  <a:srgbClr val="7030A0"/>
                </a:solidFill>
                <a:latin typeface="Times New Roman"/>
                <a:ea typeface="Times New Roman"/>
                <a:cs typeface="AdvertisingExtraBold"/>
              </a:rPr>
              <a:t>الأسلوب </a:t>
            </a:r>
            <a:endParaRPr lang="en-US" sz="6600" dirty="0">
              <a:solidFill>
                <a:srgbClr val="7030A0"/>
              </a:solidFill>
              <a:ea typeface="Calibri"/>
              <a:cs typeface="Arial"/>
            </a:endParaRPr>
          </a:p>
          <a:p>
            <a:pPr marL="161290" indent="0" algn="ctr">
              <a:lnSpc>
                <a:spcPct val="115000"/>
              </a:lnSpc>
              <a:spcBef>
                <a:spcPts val="600"/>
              </a:spcBef>
              <a:spcAft>
                <a:spcPts val="600"/>
              </a:spcAft>
              <a:buNone/>
              <a:tabLst>
                <a:tab pos="1368425" algn="r"/>
                <a:tab pos="1458595" algn="r"/>
              </a:tabLst>
            </a:pPr>
            <a:r>
              <a:rPr lang="ar-SA" sz="8000" b="1" dirty="0">
                <a:latin typeface="Times New Roman"/>
                <a:ea typeface="Times New Roman"/>
                <a:cs typeface="AdvertisingExtraBold"/>
              </a:rPr>
              <a:t> </a:t>
            </a:r>
            <a:endParaRPr lang="en-US" sz="6600" dirty="0">
              <a:ea typeface="Calibri"/>
              <a:cs typeface="Arial"/>
            </a:endParaRPr>
          </a:p>
          <a:p>
            <a:pPr marL="161290" indent="0" algn="ctr">
              <a:lnSpc>
                <a:spcPct val="115000"/>
              </a:lnSpc>
              <a:spcBef>
                <a:spcPts val="600"/>
              </a:spcBef>
              <a:spcAft>
                <a:spcPts val="600"/>
              </a:spcAft>
              <a:buNone/>
              <a:tabLst>
                <a:tab pos="1368425" algn="r"/>
                <a:tab pos="1458595" algn="r"/>
              </a:tabLst>
            </a:pPr>
            <a:r>
              <a:rPr lang="ar-SA" sz="6600" b="1" dirty="0">
                <a:solidFill>
                  <a:srgbClr val="7030A0"/>
                </a:solidFill>
                <a:latin typeface="Times New Roman"/>
                <a:ea typeface="Times New Roman"/>
                <a:cs typeface="AdvertisingExtraBold"/>
              </a:rPr>
              <a:t>خاصية فردية</a:t>
            </a:r>
            <a:r>
              <a:rPr lang="ar-SA" sz="7200" b="1" dirty="0">
                <a:solidFill>
                  <a:srgbClr val="7030A0"/>
                </a:solidFill>
                <a:latin typeface="Times New Roman"/>
                <a:ea typeface="Times New Roman"/>
                <a:cs typeface="AdvertisingExtraBold"/>
              </a:rPr>
              <a:t> .. </a:t>
            </a:r>
            <a:r>
              <a:rPr lang="ar-SA" sz="6600" b="1" dirty="0">
                <a:solidFill>
                  <a:srgbClr val="7030A0"/>
                </a:solidFill>
                <a:latin typeface="Times New Roman"/>
                <a:ea typeface="Times New Roman"/>
                <a:cs typeface="AdvertisingExtraBold"/>
              </a:rPr>
              <a:t>ورؤية فريدة</a:t>
            </a:r>
            <a:r>
              <a:rPr lang="ar-SA" sz="7200" b="1" dirty="0">
                <a:solidFill>
                  <a:srgbClr val="7030A0"/>
                </a:solidFill>
                <a:latin typeface="Times New Roman"/>
                <a:ea typeface="Times New Roman"/>
                <a:cs typeface="AdvertisingExtraBold"/>
              </a:rPr>
              <a:t> </a:t>
            </a:r>
            <a:endParaRPr lang="en-US" sz="6600" dirty="0">
              <a:solidFill>
                <a:srgbClr val="7030A0"/>
              </a:solidFill>
              <a:ea typeface="Calibri"/>
              <a:cs typeface="Arial"/>
            </a:endParaRPr>
          </a:p>
          <a:p>
            <a:pPr marL="161290" indent="0" algn="ctr">
              <a:lnSpc>
                <a:spcPct val="115000"/>
              </a:lnSpc>
              <a:spcBef>
                <a:spcPts val="600"/>
              </a:spcBef>
              <a:spcAft>
                <a:spcPts val="600"/>
              </a:spcAft>
              <a:buNone/>
              <a:tabLst>
                <a:tab pos="1368425" algn="r"/>
                <a:tab pos="1458595" algn="r"/>
              </a:tabLst>
            </a:pPr>
            <a:r>
              <a:rPr lang="ar-SA" sz="6600" b="1" dirty="0">
                <a:solidFill>
                  <a:srgbClr val="7030A0"/>
                </a:solidFill>
                <a:latin typeface="Times New Roman"/>
                <a:ea typeface="Times New Roman"/>
                <a:cs typeface="AdvertisingExtraBold"/>
              </a:rPr>
              <a:t> </a:t>
            </a:r>
            <a:endParaRPr lang="en-US" sz="2400" dirty="0">
              <a:solidFill>
                <a:srgbClr val="7030A0"/>
              </a:solidFill>
              <a:ea typeface="Calibri"/>
              <a:cs typeface="Arial"/>
            </a:endParaRPr>
          </a:p>
          <a:p>
            <a:pPr marL="161290" indent="0" algn="ctr">
              <a:lnSpc>
                <a:spcPct val="115000"/>
              </a:lnSpc>
              <a:spcAft>
                <a:spcPts val="1000"/>
              </a:spcAft>
              <a:buNone/>
            </a:pPr>
            <a:endParaRPr lang="en-US" sz="5200" dirty="0" smtClean="0">
              <a:solidFill>
                <a:srgbClr val="7030A0"/>
              </a:solidFill>
              <a:ea typeface="Calibri"/>
              <a:cs typeface="Arial"/>
            </a:endParaRPr>
          </a:p>
          <a:p>
            <a:endParaRPr lang="ar-EG" dirty="0" smtClean="0"/>
          </a:p>
          <a:p>
            <a:endParaRPr lang="ar-EG" dirty="0"/>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2</a:t>
            </a:fld>
            <a:endParaRPr lang="ar-EG"/>
          </a:p>
        </p:txBody>
      </p:sp>
    </p:spTree>
    <p:extLst>
      <p:ext uri="{BB962C8B-B14F-4D97-AF65-F5344CB8AC3E}">
        <p14:creationId xmlns:p14="http://schemas.microsoft.com/office/powerpoint/2010/main" val="1026205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Autofit/>
          </a:bodyPr>
          <a:lstStyle/>
          <a:p>
            <a:pPr marL="342900" lvl="0" indent="-342900">
              <a:spcBef>
                <a:spcPct val="20000"/>
              </a:spcBef>
            </a:pPr>
            <a:r>
              <a:rPr lang="ar-EG" sz="4800" b="1" dirty="0">
                <a:solidFill>
                  <a:srgbClr val="7030A0"/>
                </a:solidFill>
                <a:ea typeface="Calibri"/>
                <a:cs typeface="Traditional Arabic"/>
              </a:rPr>
              <a:t>الأسلوبية</a:t>
            </a:r>
            <a:endParaRPr lang="ar-EG" sz="8800" b="1" dirty="0">
              <a:solidFill>
                <a:srgbClr val="7030A0"/>
              </a:solidFil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3</a:t>
            </a:fld>
            <a:endParaRPr lang="ar-EG"/>
          </a:p>
        </p:txBody>
      </p:sp>
      <p:sp>
        <p:nvSpPr>
          <p:cNvPr id="6" name="Content Placeholder 5"/>
          <p:cNvSpPr>
            <a:spLocks noGrp="1"/>
          </p:cNvSpPr>
          <p:nvPr>
            <p:ph idx="1"/>
          </p:nvPr>
        </p:nvSpPr>
        <p:spPr/>
        <p:txBody>
          <a:bodyPr/>
          <a:lstStyle/>
          <a:p>
            <a:r>
              <a:rPr lang="ar-EG" sz="4400" dirty="0">
                <a:ea typeface="Calibri"/>
                <a:cs typeface="Traditional Arabic"/>
              </a:rPr>
              <a:t>إن الأسلوبية رؤية ترفض الإيمان بالأشياء الثابتة أو </a:t>
            </a:r>
            <a:r>
              <a:rPr lang="ar-EG" sz="4400" dirty="0" smtClean="0">
                <a:ea typeface="Calibri"/>
                <a:cs typeface="Traditional Arabic"/>
              </a:rPr>
              <a:t>المكررة.</a:t>
            </a:r>
          </a:p>
          <a:p>
            <a:pPr algn="justLow"/>
            <a:r>
              <a:rPr lang="ar-EG" sz="4000" dirty="0">
                <a:ea typeface="Calibri"/>
                <a:cs typeface="Traditional Arabic"/>
              </a:rPr>
              <a:t>يسعى المبدع من خلال المفردات البنائية والتكوينية للنص إلى التحليق فى آفاق الإثراء للفعل الجمالى الدال على خصوصية المعالجة النصية للأدوات والمواقف التى تجعل من كل عمل إبداعى صورة متفردة فى العزف على وتر الجماليات </a:t>
            </a:r>
            <a:r>
              <a:rPr lang="ar-EG" sz="4000" dirty="0" smtClean="0">
                <a:ea typeface="Calibri"/>
                <a:cs typeface="Traditional Arabic"/>
              </a:rPr>
              <a:t>النصية.</a:t>
            </a:r>
          </a:p>
          <a:p>
            <a:endParaRPr lang="ar-EG" dirty="0"/>
          </a:p>
        </p:txBody>
      </p:sp>
    </p:spTree>
    <p:extLst>
      <p:ext uri="{BB962C8B-B14F-4D97-AF65-F5344CB8AC3E}">
        <p14:creationId xmlns:p14="http://schemas.microsoft.com/office/powerpoint/2010/main" val="2018838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Autofit/>
          </a:bodyPr>
          <a:lstStyle/>
          <a:p>
            <a:pPr marL="342900" lvl="0" indent="269875">
              <a:lnSpc>
                <a:spcPct val="115000"/>
              </a:lnSpc>
              <a:spcBef>
                <a:spcPct val="20000"/>
              </a:spcBef>
              <a:spcAft>
                <a:spcPts val="1000"/>
              </a:spcAft>
            </a:pPr>
            <a:r>
              <a:rPr lang="ar-EG" sz="4800" b="1" dirty="0">
                <a:solidFill>
                  <a:srgbClr val="7030A0"/>
                </a:solidFill>
                <a:ea typeface="Calibri"/>
                <a:cs typeface="Traditional Arabic"/>
              </a:rPr>
              <a:t>الأسلوبية</a:t>
            </a:r>
            <a:endParaRPr lang="ar-EG" sz="4800" b="1" dirty="0"/>
          </a:p>
        </p:txBody>
      </p:sp>
      <p:sp>
        <p:nvSpPr>
          <p:cNvPr id="3" name="Content Placeholder 2"/>
          <p:cNvSpPr>
            <a:spLocks noGrp="1"/>
          </p:cNvSpPr>
          <p:nvPr>
            <p:ph idx="1"/>
          </p:nvPr>
        </p:nvSpPr>
        <p:spPr/>
        <p:txBody>
          <a:bodyPr>
            <a:normAutofit/>
          </a:bodyPr>
          <a:lstStyle/>
          <a:p>
            <a:pPr indent="252095" algn="justLow">
              <a:lnSpc>
                <a:spcPct val="115000"/>
              </a:lnSpc>
              <a:spcAft>
                <a:spcPts val="1000"/>
              </a:spcAft>
            </a:pPr>
            <a:r>
              <a:rPr lang="ar-EG" dirty="0">
                <a:ea typeface="Calibri"/>
                <a:cs typeface="Traditional Arabic"/>
              </a:rPr>
              <a:t>وتتحدد ظاهرة التركيب التي لها علاقة تامة بالأسلوب ضمن الأداء، من عدّة منطلقاتٍ ذاتيةٍ خاصةٍ </a:t>
            </a:r>
            <a:r>
              <a:rPr lang="ar-EG" dirty="0" smtClean="0">
                <a:ea typeface="Calibri"/>
                <a:cs typeface="Traditional Arabic"/>
              </a:rPr>
              <a:t>بــــــــ:</a:t>
            </a:r>
          </a:p>
          <a:p>
            <a:pPr indent="252095" algn="justLow">
              <a:lnSpc>
                <a:spcPct val="115000"/>
              </a:lnSpc>
              <a:spcAft>
                <a:spcPts val="1000"/>
              </a:spcAft>
            </a:pPr>
            <a:endParaRPr lang="en-US" dirty="0">
              <a:ea typeface="Calibri"/>
              <a:cs typeface="Traditional Arabic"/>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4</a:t>
            </a:fld>
            <a:endParaRPr lang="ar-EG"/>
          </a:p>
        </p:txBody>
      </p:sp>
      <p:sp>
        <p:nvSpPr>
          <p:cNvPr id="7" name="Isosceles Triangle 6"/>
          <p:cNvSpPr/>
          <p:nvPr/>
        </p:nvSpPr>
        <p:spPr>
          <a:xfrm>
            <a:off x="7092280" y="3284984"/>
            <a:ext cx="1512168" cy="1584176"/>
          </a:xfrm>
          <a:prstGeom prst="triangle">
            <a:avLst/>
          </a:prstGeom>
        </p:spPr>
        <p:style>
          <a:lnRef idx="0">
            <a:schemeClr val="accent5"/>
          </a:lnRef>
          <a:fillRef idx="3">
            <a:schemeClr val="accent5"/>
          </a:fillRef>
          <a:effectRef idx="3">
            <a:schemeClr val="accent5"/>
          </a:effectRef>
          <a:fontRef idx="minor">
            <a:schemeClr val="lt1"/>
          </a:fontRef>
        </p:style>
        <p:txBody>
          <a:bodyPr rtlCol="1" anchor="ctr"/>
          <a:lstStyle/>
          <a:p>
            <a:pPr algn="ctr"/>
            <a:r>
              <a:rPr lang="ar-EG" sz="2000" b="1" dirty="0" smtClean="0"/>
              <a:t>الكاتب</a:t>
            </a:r>
          </a:p>
          <a:p>
            <a:pPr algn="ctr"/>
            <a:endParaRPr lang="ar-EG" dirty="0"/>
          </a:p>
          <a:p>
            <a:pPr algn="ctr"/>
            <a:endParaRPr lang="ar-EG" dirty="0"/>
          </a:p>
        </p:txBody>
      </p:sp>
      <p:sp>
        <p:nvSpPr>
          <p:cNvPr id="10" name="Isosceles Triangle 9"/>
          <p:cNvSpPr/>
          <p:nvPr/>
        </p:nvSpPr>
        <p:spPr>
          <a:xfrm>
            <a:off x="755576" y="3269027"/>
            <a:ext cx="1800200" cy="1584176"/>
          </a:xfrm>
          <a:prstGeom prst="triangle">
            <a:avLst/>
          </a:prstGeom>
        </p:spPr>
        <p:style>
          <a:lnRef idx="0">
            <a:schemeClr val="accent1"/>
          </a:lnRef>
          <a:fillRef idx="3">
            <a:schemeClr val="accent1"/>
          </a:fillRef>
          <a:effectRef idx="3">
            <a:schemeClr val="accent1"/>
          </a:effectRef>
          <a:fontRef idx="minor">
            <a:schemeClr val="lt1"/>
          </a:fontRef>
        </p:style>
        <p:txBody>
          <a:bodyPr rtlCol="1" anchor="ctr"/>
          <a:lstStyle/>
          <a:p>
            <a:pPr algn="ctr"/>
            <a:r>
              <a:rPr lang="ar-EG" b="1" dirty="0" smtClean="0"/>
              <a:t>الموضوع المتناول</a:t>
            </a:r>
          </a:p>
          <a:p>
            <a:pPr algn="ctr"/>
            <a:endParaRPr lang="ar-EG" dirty="0"/>
          </a:p>
        </p:txBody>
      </p:sp>
      <p:sp>
        <p:nvSpPr>
          <p:cNvPr id="11" name="Isosceles Triangle 10"/>
          <p:cNvSpPr/>
          <p:nvPr/>
        </p:nvSpPr>
        <p:spPr>
          <a:xfrm>
            <a:off x="3203848" y="3230353"/>
            <a:ext cx="1512168" cy="1584176"/>
          </a:xfrm>
          <a:prstGeom prst="triangle">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EG" sz="2000" b="1" dirty="0" smtClean="0"/>
              <a:t>مزاجه النفسي</a:t>
            </a:r>
          </a:p>
          <a:p>
            <a:pPr algn="ctr"/>
            <a:endParaRPr lang="ar-EG" dirty="0"/>
          </a:p>
        </p:txBody>
      </p:sp>
      <p:sp>
        <p:nvSpPr>
          <p:cNvPr id="12" name="Isosceles Triangle 11"/>
          <p:cNvSpPr/>
          <p:nvPr/>
        </p:nvSpPr>
        <p:spPr>
          <a:xfrm>
            <a:off x="5148064" y="3234049"/>
            <a:ext cx="1512168" cy="1584176"/>
          </a:xfrm>
          <a:prstGeom prst="triangle">
            <a:avLst/>
          </a:prstGeom>
        </p:spPr>
        <p:style>
          <a:lnRef idx="0">
            <a:schemeClr val="accent4"/>
          </a:lnRef>
          <a:fillRef idx="3">
            <a:schemeClr val="accent4"/>
          </a:fillRef>
          <a:effectRef idx="3">
            <a:schemeClr val="accent4"/>
          </a:effectRef>
          <a:fontRef idx="minor">
            <a:schemeClr val="lt1"/>
          </a:fontRef>
        </p:style>
        <p:txBody>
          <a:bodyPr rtlCol="1" anchor="ctr"/>
          <a:lstStyle/>
          <a:p>
            <a:pPr algn="ctr"/>
            <a:r>
              <a:rPr lang="ar-EG" sz="2400" b="1" dirty="0" smtClean="0"/>
              <a:t>ثقافته</a:t>
            </a:r>
            <a:endParaRPr lang="ar-EG" b="1" dirty="0" smtClean="0"/>
          </a:p>
          <a:p>
            <a:pPr algn="ctr"/>
            <a:endParaRPr lang="ar-EG" dirty="0"/>
          </a:p>
        </p:txBody>
      </p:sp>
    </p:spTree>
    <p:extLst>
      <p:ext uri="{BB962C8B-B14F-4D97-AF65-F5344CB8AC3E}">
        <p14:creationId xmlns:p14="http://schemas.microsoft.com/office/powerpoint/2010/main" val="107408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r>
              <a:rPr lang="ar-EG" sz="4800" b="1" dirty="0">
                <a:solidFill>
                  <a:srgbClr val="7030A0"/>
                </a:solidFill>
                <a:ea typeface="Calibri"/>
                <a:cs typeface="Traditional Arabic"/>
              </a:rPr>
              <a:t>الأسلوبية</a:t>
            </a:r>
            <a:endParaRPr lang="ar-EG" sz="2800" b="1"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5</a:t>
            </a:fld>
            <a:endParaRPr lang="ar-EG"/>
          </a:p>
        </p:txBody>
      </p:sp>
      <p:sp>
        <p:nvSpPr>
          <p:cNvPr id="8" name="Content Placeholder 7"/>
          <p:cNvSpPr>
            <a:spLocks noGrp="1"/>
          </p:cNvSpPr>
          <p:nvPr>
            <p:ph idx="1"/>
          </p:nvPr>
        </p:nvSpPr>
        <p:spPr/>
        <p:txBody>
          <a:bodyPr>
            <a:noAutofit/>
          </a:bodyPr>
          <a:lstStyle/>
          <a:p>
            <a:pPr algn="justLow"/>
            <a:r>
              <a:rPr lang="ar-EG" sz="4000" dirty="0">
                <a:latin typeface="Simplified Arabic"/>
                <a:ea typeface="Calibri"/>
                <a:cs typeface="Traditional Arabic"/>
              </a:rPr>
              <a:t>إن العمل الأدبى </a:t>
            </a:r>
            <a:r>
              <a:rPr lang="ar-EG" sz="4000" baseline="-25000" dirty="0">
                <a:latin typeface="Simplified Arabic"/>
                <a:ea typeface="Calibri"/>
                <a:cs typeface="Traditional Arabic"/>
              </a:rPr>
              <a:t>–</a:t>
            </a:r>
            <a:r>
              <a:rPr lang="ar-EG" sz="4000" dirty="0">
                <a:latin typeface="Simplified Arabic"/>
                <a:ea typeface="Calibri"/>
                <a:cs typeface="Traditional Arabic"/>
              </a:rPr>
              <a:t> فيما يبدو</a:t>
            </a:r>
            <a:r>
              <a:rPr lang="ar-EG" sz="4000" baseline="-25000" dirty="0">
                <a:latin typeface="Simplified Arabic"/>
                <a:ea typeface="Calibri"/>
                <a:cs typeface="Traditional Arabic"/>
              </a:rPr>
              <a:t>-</a:t>
            </a:r>
            <a:r>
              <a:rPr lang="ar-EG" sz="4000" dirty="0">
                <a:latin typeface="Simplified Arabic"/>
                <a:ea typeface="Calibri"/>
                <a:cs typeface="Traditional Arabic"/>
              </a:rPr>
              <a:t> ليس </a:t>
            </a:r>
            <a:r>
              <a:rPr lang="ar-EG" sz="4000" dirty="0" smtClean="0">
                <a:latin typeface="Simplified Arabic"/>
                <a:ea typeface="Calibri"/>
                <a:cs typeface="Traditional Arabic"/>
              </a:rPr>
              <a:t>بسيطًا.</a:t>
            </a:r>
          </a:p>
          <a:p>
            <a:pPr algn="justLow"/>
            <a:r>
              <a:rPr lang="ar-EG" sz="4000" dirty="0">
                <a:latin typeface="Simplified Arabic"/>
                <a:ea typeface="Calibri"/>
                <a:cs typeface="Traditional Arabic"/>
              </a:rPr>
              <a:t>إنه يستمد من الحياة، ولكنه ليس مجرد معنى للحياة أو فكرة عنها نتعلمها كما نتعلم الأشياء الأخرى أو كما نتعلم ذلك من الفلسفة </a:t>
            </a:r>
            <a:r>
              <a:rPr lang="ar-EG" sz="4000" dirty="0" smtClean="0">
                <a:latin typeface="Simplified Arabic"/>
                <a:ea typeface="Calibri"/>
                <a:cs typeface="Traditional Arabic"/>
              </a:rPr>
              <a:t>مثلاً.</a:t>
            </a:r>
          </a:p>
          <a:p>
            <a:pPr algn="justLow"/>
            <a:r>
              <a:rPr lang="ar-EG" sz="4000" dirty="0">
                <a:latin typeface="Simplified Arabic"/>
                <a:ea typeface="Calibri"/>
                <a:cs typeface="Traditional Arabic"/>
              </a:rPr>
              <a:t>إنه طاقة هائلة تشع </a:t>
            </a:r>
            <a:r>
              <a:rPr lang="ar-EG" sz="4000" dirty="0" smtClean="0">
                <a:latin typeface="Simplified Arabic"/>
                <a:ea typeface="Calibri"/>
                <a:cs typeface="Traditional Arabic"/>
              </a:rPr>
              <a:t>ألوانًا </a:t>
            </a:r>
            <a:r>
              <a:rPr lang="ar-EG" sz="4000" dirty="0">
                <a:latin typeface="Simplified Arabic"/>
                <a:ea typeface="Calibri"/>
                <a:cs typeface="Traditional Arabic"/>
              </a:rPr>
              <a:t>من الإشاعات على مر الزمن، فلا يخبو لمعانها حتى يتجدد مع الإنسانية المتجددة الدائبة التجدد. </a:t>
            </a:r>
            <a:endParaRPr lang="ar-EG" sz="4000" dirty="0"/>
          </a:p>
        </p:txBody>
      </p:sp>
    </p:spTree>
    <p:extLst>
      <p:ext uri="{BB962C8B-B14F-4D97-AF65-F5344CB8AC3E}">
        <p14:creationId xmlns:p14="http://schemas.microsoft.com/office/powerpoint/2010/main" val="369833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Autofit/>
          </a:bodyPr>
          <a:lstStyle/>
          <a:p>
            <a:pPr marL="342900" lvl="0" indent="300990">
              <a:lnSpc>
                <a:spcPct val="115000"/>
              </a:lnSpc>
              <a:spcBef>
                <a:spcPct val="20000"/>
              </a:spcBef>
              <a:spcAft>
                <a:spcPts val="1000"/>
              </a:spcAft>
            </a:pPr>
            <a:r>
              <a:rPr lang="ar-EG" sz="4000" b="1" dirty="0" smtClean="0">
                <a:solidFill>
                  <a:srgbClr val="7030A0"/>
                </a:solidFill>
                <a:ea typeface="Calibri"/>
                <a:cs typeface="Arial"/>
              </a:rPr>
              <a:t>العمل الأدبي</a:t>
            </a:r>
            <a:endParaRPr lang="en-US" sz="4000" b="1" dirty="0">
              <a:solidFill>
                <a:srgbClr val="7030A0"/>
              </a:solidFill>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6</a:t>
            </a:fld>
            <a:endParaRPr lang="ar-EG"/>
          </a:p>
        </p:txBody>
      </p:sp>
      <p:sp>
        <p:nvSpPr>
          <p:cNvPr id="3" name="Content Placeholder 2"/>
          <p:cNvSpPr>
            <a:spLocks noGrp="1"/>
          </p:cNvSpPr>
          <p:nvPr>
            <p:ph idx="1"/>
          </p:nvPr>
        </p:nvSpPr>
        <p:spPr/>
        <p:txBody>
          <a:bodyPr>
            <a:normAutofit/>
          </a:bodyPr>
          <a:lstStyle/>
          <a:p>
            <a:pPr algn="justLow"/>
            <a:r>
              <a:rPr lang="ar-EG" dirty="0">
                <a:latin typeface="Simplified Arabic"/>
                <a:ea typeface="Calibri"/>
                <a:cs typeface="Traditional Arabic"/>
              </a:rPr>
              <a:t>فالأدب كائن حى متجدد الحرارة، وله كيانه </a:t>
            </a:r>
            <a:r>
              <a:rPr lang="ar-EG" dirty="0" smtClean="0">
                <a:latin typeface="Simplified Arabic"/>
                <a:ea typeface="Calibri"/>
                <a:cs typeface="Traditional Arabic"/>
              </a:rPr>
              <a:t>وشخصيته.</a:t>
            </a:r>
          </a:p>
          <a:p>
            <a:pPr algn="justLow"/>
            <a:r>
              <a:rPr lang="ar-EG" dirty="0">
                <a:latin typeface="Simplified Arabic"/>
                <a:ea typeface="Calibri"/>
                <a:cs typeface="Traditional Arabic"/>
              </a:rPr>
              <a:t>العمل الأدبي </a:t>
            </a:r>
            <a:r>
              <a:rPr lang="ar-EG" dirty="0" smtClean="0">
                <a:latin typeface="Simplified Arabic"/>
                <a:ea typeface="Calibri"/>
                <a:cs typeface="Traditional Arabic"/>
              </a:rPr>
              <a:t>شخصية، </a:t>
            </a:r>
            <a:r>
              <a:rPr lang="ar-EG" dirty="0">
                <a:latin typeface="Simplified Arabic"/>
                <a:ea typeface="Calibri"/>
                <a:cs typeface="Traditional Arabic"/>
              </a:rPr>
              <a:t>ولكنها شخصية جبارة، إنها شخصية قد كسبت قوتها من آلاف التفاعلات التى مرت بها فى حياتها الطويلة</a:t>
            </a:r>
            <a:r>
              <a:rPr lang="ar-EG" dirty="0" smtClean="0">
                <a:latin typeface="Simplified Arabic"/>
                <a:ea typeface="Calibri"/>
                <a:cs typeface="Traditional Arabic"/>
              </a:rPr>
              <a:t>.</a:t>
            </a:r>
          </a:p>
          <a:p>
            <a:pPr algn="justLow"/>
            <a:r>
              <a:rPr lang="ar-EG" dirty="0">
                <a:latin typeface="Simplified Arabic"/>
                <a:ea typeface="Calibri"/>
                <a:cs typeface="Traditional Arabic"/>
              </a:rPr>
              <a:t>إنها شخصية مرنة لا تقف منك موقف عناد، ولا تصر على </a:t>
            </a:r>
            <a:r>
              <a:rPr lang="ar-EG" dirty="0" smtClean="0">
                <a:latin typeface="Simplified Arabic"/>
                <a:ea typeface="Calibri"/>
                <a:cs typeface="Traditional Arabic"/>
              </a:rPr>
              <a:t>شيء </a:t>
            </a:r>
            <a:r>
              <a:rPr lang="ar-EG" dirty="0">
                <a:latin typeface="Simplified Arabic"/>
                <a:ea typeface="Calibri"/>
                <a:cs typeface="Traditional Arabic"/>
              </a:rPr>
              <a:t>وهى بذلك تمتاز عن الحقائق الصارمة. </a:t>
            </a:r>
            <a:endParaRPr lang="ar-EG" dirty="0" smtClean="0">
              <a:latin typeface="Simplified Arabic"/>
              <a:ea typeface="Calibri"/>
              <a:cs typeface="Traditional Arabic"/>
            </a:endParaRPr>
          </a:p>
          <a:p>
            <a:pPr algn="justLow"/>
            <a:r>
              <a:rPr lang="ar-EG" dirty="0">
                <a:latin typeface="Simplified Arabic"/>
                <a:ea typeface="Calibri"/>
                <a:cs typeface="Traditional Arabic"/>
              </a:rPr>
              <a:t>فمن أراد من العمل الأدبى صورة جامدة من الألفاظ فإنه واجد هذه الصورة، ومن أراد شخصية حية نابضة فإنه واجد هذه الشخصية. </a:t>
            </a:r>
            <a:endParaRPr lang="ar-EG" dirty="0"/>
          </a:p>
        </p:txBody>
      </p:sp>
    </p:spTree>
    <p:extLst>
      <p:ext uri="{BB962C8B-B14F-4D97-AF65-F5344CB8AC3E}">
        <p14:creationId xmlns:p14="http://schemas.microsoft.com/office/powerpoint/2010/main" val="288421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marL="342900" lvl="0" indent="252095">
              <a:lnSpc>
                <a:spcPct val="115000"/>
              </a:lnSpc>
              <a:spcBef>
                <a:spcPct val="20000"/>
              </a:spcBef>
              <a:spcAft>
                <a:spcPts val="1000"/>
              </a:spcAft>
            </a:pPr>
            <a:r>
              <a:rPr lang="ar-EG" sz="3600" b="1" dirty="0">
                <a:solidFill>
                  <a:srgbClr val="7030A0"/>
                </a:solidFill>
                <a:ea typeface="Calibri"/>
                <a:cs typeface="Traditional Arabic"/>
              </a:rPr>
              <a:t>يقول "أمل دنقل</a:t>
            </a:r>
            <a:r>
              <a:rPr lang="ar-EG" sz="3600" b="1" dirty="0" smtClean="0">
                <a:solidFill>
                  <a:srgbClr val="7030A0"/>
                </a:solidFill>
                <a:ea typeface="Calibri"/>
                <a:cs typeface="Traditional Arabic"/>
              </a:rPr>
              <a:t>":</a:t>
            </a:r>
            <a:endParaRPr lang="ar-EG" sz="4800" b="1" dirty="0">
              <a:solidFill>
                <a:srgbClr val="7030A0"/>
              </a:solidFill>
            </a:endParaRPr>
          </a:p>
        </p:txBody>
      </p:sp>
      <p:sp>
        <p:nvSpPr>
          <p:cNvPr id="3" name="Content Placeholder 2"/>
          <p:cNvSpPr>
            <a:spLocks noGrp="1"/>
          </p:cNvSpPr>
          <p:nvPr>
            <p:ph idx="1"/>
          </p:nvPr>
        </p:nvSpPr>
        <p:spPr/>
        <p:txBody>
          <a:bodyPr/>
          <a:lstStyle/>
          <a:p>
            <a:pPr marL="0" indent="0" algn="just">
              <a:lnSpc>
                <a:spcPct val="115000"/>
              </a:lnSpc>
              <a:spcBef>
                <a:spcPts val="600"/>
              </a:spcBef>
              <a:spcAft>
                <a:spcPts val="600"/>
              </a:spcAft>
              <a:buNone/>
            </a:pPr>
            <a:r>
              <a:rPr lang="ar-EG" sz="4000" b="1" dirty="0" smtClean="0">
                <a:solidFill>
                  <a:srgbClr val="7030A0"/>
                </a:solidFill>
                <a:ea typeface="Calibri"/>
                <a:cs typeface="Traditional Arabic"/>
              </a:rPr>
              <a:t>الناس </a:t>
            </a:r>
            <a:r>
              <a:rPr lang="ar-EG" sz="4000" b="1" dirty="0">
                <a:solidFill>
                  <a:srgbClr val="7030A0"/>
                </a:solidFill>
                <a:ea typeface="Calibri"/>
                <a:cs typeface="Traditional Arabic"/>
              </a:rPr>
              <a:t>هنا– في المدن الكبرى– ساعات </a:t>
            </a:r>
            <a:endParaRPr lang="en-US" sz="2400" dirty="0">
              <a:solidFill>
                <a:srgbClr val="7030A0"/>
              </a:solidFill>
              <a:ea typeface="Calibri"/>
              <a:cs typeface="Arial"/>
            </a:endParaRPr>
          </a:p>
          <a:p>
            <a:pPr marL="0" indent="0" algn="just">
              <a:lnSpc>
                <a:spcPct val="115000"/>
              </a:lnSpc>
              <a:spcBef>
                <a:spcPts val="600"/>
              </a:spcBef>
              <a:spcAft>
                <a:spcPts val="600"/>
              </a:spcAft>
              <a:buNone/>
            </a:pPr>
            <a:r>
              <a:rPr lang="ar-EG" sz="4000" b="1" dirty="0">
                <a:solidFill>
                  <a:srgbClr val="7030A0"/>
                </a:solidFill>
                <a:ea typeface="Calibri"/>
                <a:cs typeface="Traditional Arabic"/>
              </a:rPr>
              <a:t>لا تتخلف</a:t>
            </a:r>
            <a:endParaRPr lang="en-US" sz="2400" dirty="0">
              <a:solidFill>
                <a:srgbClr val="7030A0"/>
              </a:solidFill>
              <a:ea typeface="Calibri"/>
              <a:cs typeface="Arial"/>
            </a:endParaRPr>
          </a:p>
          <a:p>
            <a:pPr marL="0" indent="0" algn="just">
              <a:lnSpc>
                <a:spcPct val="115000"/>
              </a:lnSpc>
              <a:spcBef>
                <a:spcPts val="600"/>
              </a:spcBef>
              <a:spcAft>
                <a:spcPts val="600"/>
              </a:spcAft>
              <a:buNone/>
            </a:pPr>
            <a:r>
              <a:rPr lang="ar-EG" sz="4000" b="1" dirty="0">
                <a:solidFill>
                  <a:srgbClr val="7030A0"/>
                </a:solidFill>
                <a:ea typeface="Calibri"/>
                <a:cs typeface="Traditional Arabic"/>
              </a:rPr>
              <a:t>لا تتوقف</a:t>
            </a:r>
            <a:endParaRPr lang="en-US" sz="2400" dirty="0">
              <a:solidFill>
                <a:srgbClr val="7030A0"/>
              </a:solidFill>
              <a:ea typeface="Calibri"/>
              <a:cs typeface="Arial"/>
            </a:endParaRPr>
          </a:p>
          <a:p>
            <a:pPr marL="0" indent="0" algn="just">
              <a:lnSpc>
                <a:spcPct val="115000"/>
              </a:lnSpc>
              <a:spcBef>
                <a:spcPts val="600"/>
              </a:spcBef>
              <a:spcAft>
                <a:spcPts val="600"/>
              </a:spcAft>
              <a:buNone/>
            </a:pPr>
            <a:r>
              <a:rPr lang="ar-EG" sz="4000" b="1" dirty="0">
                <a:solidFill>
                  <a:srgbClr val="7030A0"/>
                </a:solidFill>
                <a:ea typeface="Calibri"/>
                <a:cs typeface="Traditional Arabic"/>
              </a:rPr>
              <a:t>لا تتصرف</a:t>
            </a:r>
            <a:endParaRPr lang="en-US" sz="2400" dirty="0">
              <a:solidFill>
                <a:srgbClr val="7030A0"/>
              </a:solidFill>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7</a:t>
            </a:fld>
            <a:endParaRPr lang="ar-EG"/>
          </a:p>
        </p:txBody>
      </p:sp>
    </p:spTree>
    <p:extLst>
      <p:ext uri="{BB962C8B-B14F-4D97-AF65-F5344CB8AC3E}">
        <p14:creationId xmlns:p14="http://schemas.microsoft.com/office/powerpoint/2010/main" val="13257047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147248" cy="5649491"/>
          </a:xfrm>
        </p:spPr>
        <p:txBody>
          <a:bodyPr>
            <a:normAutofit/>
          </a:bodyPr>
          <a:lstStyle/>
          <a:p>
            <a:pPr algn="justLow">
              <a:lnSpc>
                <a:spcPct val="115000"/>
              </a:lnSpc>
              <a:spcBef>
                <a:spcPts val="600"/>
              </a:spcBef>
              <a:spcAft>
                <a:spcPts val="600"/>
              </a:spcAft>
            </a:pPr>
            <a:endParaRPr lang="en-US" sz="1600" dirty="0" smtClean="0">
              <a:ea typeface="Calibri"/>
              <a:cs typeface="Arial"/>
            </a:endParaRPr>
          </a:p>
          <a:p>
            <a:pPr indent="252095" algn="just">
              <a:lnSpc>
                <a:spcPct val="115000"/>
              </a:lnSpc>
              <a:spcAft>
                <a:spcPts val="1000"/>
              </a:spcAft>
            </a:pPr>
            <a:r>
              <a:rPr lang="ar-EG" sz="2800" dirty="0">
                <a:ea typeface="Calibri"/>
                <a:cs typeface="Traditional Arabic"/>
              </a:rPr>
              <a:t>فالشاعر يؤلف على نحو فريد غير مألوف بين الناس والساعات فليس ثمة تشابه شكلي (خارجي) بينهما، ولكنه الأثر النفسي (الشعوري) الذي يجمع بين العناصر المتباعدة والمتناقضة في الواقع الخارجي فتبدو– بعد إدراك العلاقة الخفية بينها– منسجمة ومتناغمة داخل حدود الصورة، لقد تحول الناس في المدن الكبرى بسبب افتقادهم لدفء الروابط الإنسانية والعاطفية وتحكم الماديات في واقعهم إلي ساعات (آلات جامدة) تؤدي دورها في تسير مجتمع المدينة وانضباطه في حركــة (حياة) روتينية لا تتوقف ولا تتخلف، ولا يمكن تغيير نمطها الآلي (المادي) الذي لا وجود فيه للحس والشعور والعواطف، وقد تمكن الشاعر من خلال حذف أداة التشبيه ومجيء المشبه به "خبرًا" للمشبه (الناس ساعات)، من زيادة الترابط والتداخل بين الطرفين حتى ليظن المتلقي أنهما أصبحا شيئًا واحدًا لا </a:t>
            </a:r>
            <a:r>
              <a:rPr lang="ar-EG" dirty="0">
                <a:ea typeface="Calibri"/>
                <a:cs typeface="Traditional Arabic"/>
              </a:rPr>
              <a:t>ينفصل.</a:t>
            </a:r>
            <a:endParaRPr lang="en-US" sz="1800" dirty="0">
              <a:ea typeface="Calibri"/>
              <a:cs typeface="Arial"/>
            </a:endParaRPr>
          </a:p>
          <a:p>
            <a:pPr indent="252095">
              <a:lnSpc>
                <a:spcPct val="150000"/>
              </a:lnSpc>
              <a:spcBef>
                <a:spcPts val="600"/>
              </a:spcBef>
              <a:spcAft>
                <a:spcPts val="600"/>
              </a:spcAft>
            </a:pPr>
            <a:endParaRPr lang="en-US" sz="1800" dirty="0">
              <a:ea typeface="Calibri"/>
              <a:cs typeface="Arial"/>
            </a:endParaRPr>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8</a:t>
            </a:fld>
            <a:endParaRPr lang="ar-EG"/>
          </a:p>
        </p:txBody>
      </p:sp>
    </p:spTree>
    <p:extLst>
      <p:ext uri="{BB962C8B-B14F-4D97-AF65-F5344CB8AC3E}">
        <p14:creationId xmlns:p14="http://schemas.microsoft.com/office/powerpoint/2010/main" val="992451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EG" dirty="0" smtClean="0"/>
              <a:t>التدريبات</a:t>
            </a:r>
            <a:endParaRPr lang="ar-EG" dirty="0"/>
          </a:p>
        </p:txBody>
      </p:sp>
      <p:sp>
        <p:nvSpPr>
          <p:cNvPr id="3" name="Content Placeholder 2"/>
          <p:cNvSpPr>
            <a:spLocks noGrp="1"/>
          </p:cNvSpPr>
          <p:nvPr>
            <p:ph idx="1"/>
          </p:nvPr>
        </p:nvSpPr>
        <p:spPr/>
        <p:txBody>
          <a:bodyPr>
            <a:normAutofit fontScale="77500" lnSpcReduction="20000"/>
          </a:bodyPr>
          <a:lstStyle/>
          <a:p>
            <a:pPr marL="538480" indent="-539750">
              <a:lnSpc>
                <a:spcPct val="150000"/>
              </a:lnSpc>
              <a:spcBef>
                <a:spcPts val="600"/>
              </a:spcBef>
              <a:spcAft>
                <a:spcPts val="600"/>
              </a:spcAft>
            </a:pPr>
            <a:r>
              <a:rPr lang="ar-SA" sz="3600" b="1" dirty="0" smtClean="0">
                <a:solidFill>
                  <a:srgbClr val="000000"/>
                </a:solidFill>
                <a:ea typeface="Times New Roman"/>
                <a:cs typeface="Alawi Khaïbar"/>
              </a:rPr>
              <a:t>س: </a:t>
            </a:r>
            <a:r>
              <a:rPr lang="ar-SA" sz="3600" b="1" dirty="0">
                <a:solidFill>
                  <a:srgbClr val="000000"/>
                </a:solidFill>
                <a:ea typeface="Times New Roman"/>
                <a:cs typeface="Alawi Khaïbar"/>
              </a:rPr>
              <a:t>ضع علامة صح أمام العبارة الصحيحة أو خطأ أمام العبارة الخاطئة :</a:t>
            </a:r>
            <a:endParaRPr lang="en-US" sz="1800" dirty="0">
              <a:ea typeface="Calibri"/>
              <a:cs typeface="Arial"/>
            </a:endParaRPr>
          </a:p>
          <a:p>
            <a:pPr algn="justLow">
              <a:lnSpc>
                <a:spcPct val="115000"/>
              </a:lnSpc>
              <a:spcBef>
                <a:spcPts val="600"/>
              </a:spcBef>
              <a:spcAft>
                <a:spcPts val="600"/>
              </a:spcAft>
            </a:pPr>
            <a:r>
              <a:rPr lang="ar-EG" dirty="0">
                <a:latin typeface="Simplified Arabic"/>
                <a:ea typeface="Calibri"/>
                <a:cs typeface="Traditional Arabic"/>
              </a:rPr>
              <a:t>1- الأدب كائن حى متجدد الحرارة، وله كيانه وشخصيته.                          (</a:t>
            </a:r>
            <a:r>
              <a:rPr lang="ar-SA" sz="3600" dirty="0">
                <a:solidFill>
                  <a:srgbClr val="000000"/>
                </a:solidFill>
                <a:ea typeface="Times New Roman"/>
                <a:cs typeface="Traditional Arabic"/>
              </a:rPr>
              <a:t>......</a:t>
            </a:r>
            <a:r>
              <a:rPr lang="ar-EG" dirty="0">
                <a:latin typeface="Simplified Arabic"/>
                <a:ea typeface="Calibri"/>
                <a:cs typeface="Traditional Arabic"/>
              </a:rPr>
              <a:t>)</a:t>
            </a:r>
            <a:endParaRPr lang="en-US" sz="1800" dirty="0">
              <a:ea typeface="Calibri"/>
              <a:cs typeface="Arial"/>
            </a:endParaRPr>
          </a:p>
          <a:p>
            <a:pPr algn="justLow">
              <a:lnSpc>
                <a:spcPct val="115000"/>
              </a:lnSpc>
              <a:spcBef>
                <a:spcPts val="600"/>
              </a:spcBef>
              <a:spcAft>
                <a:spcPts val="600"/>
              </a:spcAft>
            </a:pPr>
            <a:r>
              <a:rPr lang="ar-EG" sz="3600" dirty="0">
                <a:latin typeface="Simplified Arabic"/>
                <a:ea typeface="Calibri"/>
                <a:cs typeface="Traditional Arabic"/>
              </a:rPr>
              <a:t>2-</a:t>
            </a:r>
            <a:r>
              <a:rPr lang="ar-EG" dirty="0">
                <a:latin typeface="Simplified Arabic"/>
                <a:ea typeface="Calibri"/>
                <a:cs typeface="Traditional Arabic"/>
              </a:rPr>
              <a:t> ليس هناك فرقًا بين من يتذوق الأدب روحًا، ومن يتذوقه صورة جامدة.          (</a:t>
            </a:r>
            <a:r>
              <a:rPr lang="ar-SA" sz="3600" dirty="0">
                <a:solidFill>
                  <a:srgbClr val="000000"/>
                </a:solidFill>
                <a:ea typeface="Times New Roman"/>
                <a:cs typeface="Traditional Arabic"/>
              </a:rPr>
              <a:t>......</a:t>
            </a:r>
            <a:r>
              <a:rPr lang="ar-EG" dirty="0">
                <a:latin typeface="Simplified Arabic"/>
                <a:ea typeface="Calibri"/>
                <a:cs typeface="Traditional Arabic"/>
              </a:rPr>
              <a:t>) </a:t>
            </a:r>
            <a:endParaRPr lang="en-US" sz="1800" dirty="0">
              <a:ea typeface="Calibri"/>
              <a:cs typeface="Arial"/>
            </a:endParaRPr>
          </a:p>
          <a:p>
            <a:pPr algn="justLow">
              <a:lnSpc>
                <a:spcPct val="115000"/>
              </a:lnSpc>
              <a:spcBef>
                <a:spcPts val="600"/>
              </a:spcBef>
              <a:spcAft>
                <a:spcPts val="600"/>
              </a:spcAft>
            </a:pPr>
            <a:r>
              <a:rPr lang="ar-EG" dirty="0">
                <a:latin typeface="Times New Roman"/>
                <a:ea typeface="Times New Roman"/>
                <a:cs typeface="Traditional Arabic"/>
              </a:rPr>
              <a:t>3- يك</a:t>
            </a:r>
            <a:r>
              <a:rPr lang="ar-SA" dirty="0">
                <a:latin typeface="Times New Roman"/>
                <a:ea typeface="Times New Roman"/>
                <a:cs typeface="Traditional Arabic"/>
              </a:rPr>
              <a:t>ت</a:t>
            </a:r>
            <a:r>
              <a:rPr lang="ar-EG" dirty="0">
                <a:latin typeface="Times New Roman"/>
                <a:ea typeface="Times New Roman"/>
                <a:cs typeface="Traditional Arabic"/>
              </a:rPr>
              <a:t>سب النص الشعري تعامله الخاص مع اللغة عندما تتحطم قواعد الربط بين العناصر اللغوية</a:t>
            </a:r>
            <a:r>
              <a:rPr lang="ar-EG">
                <a:latin typeface="Times New Roman"/>
                <a:ea typeface="Times New Roman"/>
                <a:cs typeface="Traditional Arabic"/>
              </a:rPr>
              <a:t>.                                                                       </a:t>
            </a:r>
            <a:r>
              <a:rPr lang="ar-EG" smtClean="0">
                <a:latin typeface="Times New Roman"/>
                <a:ea typeface="Times New Roman"/>
                <a:cs typeface="Traditional Arabic"/>
              </a:rPr>
              <a:t>        </a:t>
            </a:r>
            <a:r>
              <a:rPr lang="ar-EG" dirty="0">
                <a:latin typeface="Simplified Arabic"/>
                <a:ea typeface="Calibri"/>
                <a:cs typeface="Traditional Arabic"/>
              </a:rPr>
              <a:t>(</a:t>
            </a:r>
            <a:r>
              <a:rPr lang="ar-SA" sz="3600" dirty="0">
                <a:solidFill>
                  <a:srgbClr val="000000"/>
                </a:solidFill>
                <a:ea typeface="Times New Roman"/>
                <a:cs typeface="Traditional Arabic"/>
              </a:rPr>
              <a:t>......</a:t>
            </a:r>
            <a:r>
              <a:rPr lang="ar-EG" dirty="0">
                <a:latin typeface="Simplified Arabic"/>
                <a:ea typeface="Calibri"/>
                <a:cs typeface="Traditional Arabic"/>
              </a:rPr>
              <a:t>)</a:t>
            </a:r>
            <a:endParaRPr lang="en-US" sz="1800" dirty="0">
              <a:ea typeface="Calibri"/>
              <a:cs typeface="Arial"/>
            </a:endParaRPr>
          </a:p>
          <a:p>
            <a:pPr algn="justLow">
              <a:lnSpc>
                <a:spcPct val="115000"/>
              </a:lnSpc>
              <a:spcBef>
                <a:spcPts val="600"/>
              </a:spcBef>
              <a:spcAft>
                <a:spcPts val="600"/>
              </a:spcAft>
            </a:pPr>
            <a:r>
              <a:rPr lang="ar-EG" dirty="0">
                <a:ea typeface="Calibri"/>
                <a:cs typeface="Traditional Arabic"/>
              </a:rPr>
              <a:t>4- تؤمن الأسلوبية بالأشياء الثابتة أو المكررة</a:t>
            </a:r>
            <a:r>
              <a:rPr lang="ar-EG" dirty="0">
                <a:latin typeface="Simplified Arabic"/>
                <a:ea typeface="Calibri"/>
                <a:cs typeface="Traditional Arabic"/>
              </a:rPr>
              <a:t>.                                      (</a:t>
            </a:r>
            <a:r>
              <a:rPr lang="ar-SA" sz="3600" dirty="0">
                <a:solidFill>
                  <a:srgbClr val="000000"/>
                </a:solidFill>
                <a:ea typeface="Times New Roman"/>
                <a:cs typeface="Traditional Arabic"/>
              </a:rPr>
              <a:t>......</a:t>
            </a:r>
            <a:r>
              <a:rPr lang="ar-EG" dirty="0">
                <a:latin typeface="Simplified Arabic"/>
                <a:ea typeface="Calibri"/>
                <a:cs typeface="Traditional Arabic"/>
              </a:rPr>
              <a:t>)</a:t>
            </a:r>
            <a:endParaRPr lang="en-US" sz="1800" dirty="0">
              <a:ea typeface="Calibri"/>
              <a:cs typeface="Arial"/>
            </a:endParaRPr>
          </a:p>
          <a:p>
            <a:endParaRPr lang="ar-EG" dirty="0"/>
          </a:p>
        </p:txBody>
      </p:sp>
      <p:sp>
        <p:nvSpPr>
          <p:cNvPr id="4" name="Footer Placeholder 3"/>
          <p:cNvSpPr>
            <a:spLocks noGrp="1"/>
          </p:cNvSpPr>
          <p:nvPr>
            <p:ph type="ftr" sz="quarter" idx="11"/>
          </p:nvPr>
        </p:nvSpPr>
        <p:spPr/>
        <p:txBody>
          <a:bodyPr/>
          <a:lstStyle/>
          <a:p>
            <a:r>
              <a:rPr lang="ar-EG" smtClean="0"/>
              <a:t>بلاغة (الأسلوبيات)               د.محمد عبد الله</a:t>
            </a:r>
            <a:endParaRPr lang="ar-EG"/>
          </a:p>
        </p:txBody>
      </p:sp>
      <p:sp>
        <p:nvSpPr>
          <p:cNvPr id="5" name="Slide Number Placeholder 4"/>
          <p:cNvSpPr>
            <a:spLocks noGrp="1"/>
          </p:cNvSpPr>
          <p:nvPr>
            <p:ph type="sldNum" sz="quarter" idx="12"/>
          </p:nvPr>
        </p:nvSpPr>
        <p:spPr/>
        <p:txBody>
          <a:bodyPr/>
          <a:lstStyle/>
          <a:p>
            <a:fld id="{2E56D2E2-2297-4B58-A26D-2C584FD2C1BF}" type="slidenum">
              <a:rPr lang="ar-EG" smtClean="0"/>
              <a:t>9</a:t>
            </a:fld>
            <a:endParaRPr lang="ar-EG"/>
          </a:p>
        </p:txBody>
      </p:sp>
    </p:spTree>
    <p:extLst>
      <p:ext uri="{BB962C8B-B14F-4D97-AF65-F5344CB8AC3E}">
        <p14:creationId xmlns:p14="http://schemas.microsoft.com/office/powerpoint/2010/main" val="20159417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TotalTime>
  <Words>539</Words>
  <Application>Microsoft Office PowerPoint</Application>
  <PresentationFormat>On-screen Show (4:3)</PresentationFormat>
  <Paragraphs>60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مقرر بلاغة ( الأسلوبيات ) A413</vt:lpstr>
      <vt:lpstr>PowerPoint Presentation</vt:lpstr>
      <vt:lpstr>الأسلوبية</vt:lpstr>
      <vt:lpstr>الأسلوبية</vt:lpstr>
      <vt:lpstr>الأسلوبية</vt:lpstr>
      <vt:lpstr>العمل الأدبي</vt:lpstr>
      <vt:lpstr>يقول "أمل دنقل":</vt:lpstr>
      <vt:lpstr>PowerPoint Presentation</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مقرر علم الأسلوب (المحاضرة1)</dc:title>
  <dc:creator>VISTA CENTER</dc:creator>
  <cp:lastModifiedBy>VISTA CENTER</cp:lastModifiedBy>
  <cp:revision>21</cp:revision>
  <dcterms:created xsi:type="dcterms:W3CDTF">2020-11-11T19:09:17Z</dcterms:created>
  <dcterms:modified xsi:type="dcterms:W3CDTF">2021-05-07T19:01:18Z</dcterms:modified>
</cp:coreProperties>
</file>