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62" r:id="rId5"/>
    <p:sldId id="259" r:id="rId6"/>
    <p:sldId id="263" r:id="rId7"/>
    <p:sldId id="260" r:id="rId8"/>
    <p:sldId id="264" r:id="rId9"/>
    <p:sldId id="265" r:id="rId10"/>
    <p:sldId id="266"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5m5lmiWJ7Lp2HwbszXtw6Q==" hashData="bS3xoJ5ZL9VbwBTdvlNF7jvSqY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ADF40-BF78-4099-A89F-0699A75319C1}" type="doc">
      <dgm:prSet loTypeId="urn:microsoft.com/office/officeart/2005/8/layout/hProcess9" loCatId="process" qsTypeId="urn:microsoft.com/office/officeart/2005/8/quickstyle/simple5" qsCatId="simple" csTypeId="urn:microsoft.com/office/officeart/2005/8/colors/colorful1" csCatId="colorful" phldr="1"/>
      <dgm:spPr/>
    </dgm:pt>
    <dgm:pt modelId="{37D6A45F-E4AC-4C0B-B08F-3C269A34B0B0}">
      <dgm:prSet custT="1"/>
      <dgm:spPr/>
      <dgm:t>
        <a:bodyPr/>
        <a:lstStyle/>
        <a:p>
          <a:pPr algn="justLow" rtl="1"/>
          <a:r>
            <a:rPr lang="ar-SA" sz="2000" b="0" dirty="0" smtClean="0"/>
            <a:t>نظر إلى الأسلوبية والبلاغة من خلال الفروقات التي لمحها فيها</a:t>
          </a:r>
          <a:endParaRPr lang="ar-EG" sz="2000" b="0" dirty="0"/>
        </a:p>
      </dgm:t>
    </dgm:pt>
    <dgm:pt modelId="{AF99AF4C-37F8-41A4-B139-F86D62E1CB4D}" type="parTrans" cxnId="{1C74E41F-38CA-4E77-8432-6756610BC96A}">
      <dgm:prSet/>
      <dgm:spPr/>
      <dgm:t>
        <a:bodyPr/>
        <a:lstStyle/>
        <a:p>
          <a:pPr rtl="1"/>
          <a:endParaRPr lang="ar-EG"/>
        </a:p>
      </dgm:t>
    </dgm:pt>
    <dgm:pt modelId="{BE5F3E26-B2F4-46F2-A950-C670C4E9CFF8}" type="sibTrans" cxnId="{1C74E41F-38CA-4E77-8432-6756610BC96A}">
      <dgm:prSet/>
      <dgm:spPr/>
      <dgm:t>
        <a:bodyPr/>
        <a:lstStyle/>
        <a:p>
          <a:pPr rtl="1"/>
          <a:endParaRPr lang="ar-EG"/>
        </a:p>
      </dgm:t>
    </dgm:pt>
    <dgm:pt modelId="{6FEFF7AA-8AE7-463E-81EB-3AFB1557713F}">
      <dgm:prSet custT="1"/>
      <dgm:spPr/>
      <dgm:t>
        <a:bodyPr/>
        <a:lstStyle/>
        <a:p>
          <a:pPr algn="justLow" rtl="1"/>
          <a:r>
            <a:rPr lang="ar-SA" sz="1800" dirty="0" smtClean="0"/>
            <a:t>نظر إلى الدرس البلاغي القديم على أنه درس خصب، ساهم دون شك في وضع المبادئ الأساسية لعلم الأسلوب العربي.</a:t>
          </a:r>
          <a:endParaRPr lang="en-US" sz="1800" dirty="0"/>
        </a:p>
      </dgm:t>
    </dgm:pt>
    <dgm:pt modelId="{45C5D316-D849-4A82-B481-AED767822092}" type="parTrans" cxnId="{BDB3DF08-FB0D-4116-B5E7-16CA906115E9}">
      <dgm:prSet/>
      <dgm:spPr/>
      <dgm:t>
        <a:bodyPr/>
        <a:lstStyle/>
        <a:p>
          <a:pPr rtl="1"/>
          <a:endParaRPr lang="ar-EG"/>
        </a:p>
      </dgm:t>
    </dgm:pt>
    <dgm:pt modelId="{0195AE41-2978-4580-BA94-CE290BD8C399}" type="sibTrans" cxnId="{BDB3DF08-FB0D-4116-B5E7-16CA906115E9}">
      <dgm:prSet/>
      <dgm:spPr/>
      <dgm:t>
        <a:bodyPr/>
        <a:lstStyle/>
        <a:p>
          <a:pPr rtl="1"/>
          <a:endParaRPr lang="ar-EG"/>
        </a:p>
      </dgm:t>
    </dgm:pt>
    <dgm:pt modelId="{EF76E806-D03A-4DDA-A4EC-8CAACF8C5C66}">
      <dgm:prSet/>
      <dgm:spPr/>
      <dgm:t>
        <a:bodyPr/>
        <a:lstStyle/>
        <a:p>
          <a:pPr rtl="1"/>
          <a:r>
            <a:rPr lang="ar-SA" smtClean="0"/>
            <a:t>توجه يرى البلاغة أكبر من الأسلوبية</a:t>
          </a:r>
          <a:endParaRPr lang="ar-EG"/>
        </a:p>
      </dgm:t>
    </dgm:pt>
    <dgm:pt modelId="{654FC610-7708-405A-A7E7-D0816EF5A356}" type="parTrans" cxnId="{D45DEDA7-983E-49D2-824D-39D0E360889C}">
      <dgm:prSet/>
      <dgm:spPr/>
      <dgm:t>
        <a:bodyPr/>
        <a:lstStyle/>
        <a:p>
          <a:pPr rtl="1"/>
          <a:endParaRPr lang="ar-EG"/>
        </a:p>
      </dgm:t>
    </dgm:pt>
    <dgm:pt modelId="{735AC771-9756-453C-99EA-E01EB1475F55}" type="sibTrans" cxnId="{D45DEDA7-983E-49D2-824D-39D0E360889C}">
      <dgm:prSet/>
      <dgm:spPr/>
      <dgm:t>
        <a:bodyPr/>
        <a:lstStyle/>
        <a:p>
          <a:pPr rtl="1"/>
          <a:endParaRPr lang="ar-EG"/>
        </a:p>
      </dgm:t>
    </dgm:pt>
    <dgm:pt modelId="{8DFB0F06-C381-46E0-AF99-CD834AB59894}" type="pres">
      <dgm:prSet presAssocID="{182ADF40-BF78-4099-A89F-0699A75319C1}" presName="CompostProcess" presStyleCnt="0">
        <dgm:presLayoutVars>
          <dgm:dir/>
          <dgm:resizeHandles val="exact"/>
        </dgm:presLayoutVars>
      </dgm:prSet>
      <dgm:spPr/>
    </dgm:pt>
    <dgm:pt modelId="{46B8F717-10BB-47F3-B3DF-640034A1DE1B}" type="pres">
      <dgm:prSet presAssocID="{182ADF40-BF78-4099-A89F-0699A75319C1}" presName="arrow" presStyleLbl="bgShp" presStyleIdx="0" presStyleCnt="1"/>
      <dgm:spPr/>
    </dgm:pt>
    <dgm:pt modelId="{443686D3-4308-40D7-B153-F2E3344A3045}" type="pres">
      <dgm:prSet presAssocID="{182ADF40-BF78-4099-A89F-0699A75319C1}" presName="linearProcess" presStyleCnt="0"/>
      <dgm:spPr/>
    </dgm:pt>
    <dgm:pt modelId="{CC3B5691-3868-4C9E-9B0E-C34C4ED956A9}" type="pres">
      <dgm:prSet presAssocID="{EF76E806-D03A-4DDA-A4EC-8CAACF8C5C66}" presName="textNode" presStyleLbl="node1" presStyleIdx="0" presStyleCnt="3">
        <dgm:presLayoutVars>
          <dgm:bulletEnabled val="1"/>
        </dgm:presLayoutVars>
      </dgm:prSet>
      <dgm:spPr/>
      <dgm:t>
        <a:bodyPr/>
        <a:lstStyle/>
        <a:p>
          <a:pPr rtl="1"/>
          <a:endParaRPr lang="ar-EG"/>
        </a:p>
      </dgm:t>
    </dgm:pt>
    <dgm:pt modelId="{6343FE4C-11CB-4FE0-AB19-88CB3159A941}" type="pres">
      <dgm:prSet presAssocID="{735AC771-9756-453C-99EA-E01EB1475F55}" presName="sibTrans" presStyleCnt="0"/>
      <dgm:spPr/>
    </dgm:pt>
    <dgm:pt modelId="{7598ADA5-DF04-49D0-9CFF-12AB1E46E045}" type="pres">
      <dgm:prSet presAssocID="{6FEFF7AA-8AE7-463E-81EB-3AFB1557713F}" presName="textNode" presStyleLbl="node1" presStyleIdx="1" presStyleCnt="3">
        <dgm:presLayoutVars>
          <dgm:bulletEnabled val="1"/>
        </dgm:presLayoutVars>
      </dgm:prSet>
      <dgm:spPr/>
      <dgm:t>
        <a:bodyPr/>
        <a:lstStyle/>
        <a:p>
          <a:pPr rtl="1"/>
          <a:endParaRPr lang="ar-EG"/>
        </a:p>
      </dgm:t>
    </dgm:pt>
    <dgm:pt modelId="{4F0EA009-5159-48F1-9F49-B01875DB57F4}" type="pres">
      <dgm:prSet presAssocID="{0195AE41-2978-4580-BA94-CE290BD8C399}" presName="sibTrans" presStyleCnt="0"/>
      <dgm:spPr/>
    </dgm:pt>
    <dgm:pt modelId="{D779BA4F-E85B-4BF4-98A1-B8C6A709808F}" type="pres">
      <dgm:prSet presAssocID="{37D6A45F-E4AC-4C0B-B08F-3C269A34B0B0}" presName="textNode" presStyleLbl="node1" presStyleIdx="2" presStyleCnt="3">
        <dgm:presLayoutVars>
          <dgm:bulletEnabled val="1"/>
        </dgm:presLayoutVars>
      </dgm:prSet>
      <dgm:spPr/>
      <dgm:t>
        <a:bodyPr/>
        <a:lstStyle/>
        <a:p>
          <a:pPr rtl="1"/>
          <a:endParaRPr lang="ar-EG"/>
        </a:p>
      </dgm:t>
    </dgm:pt>
  </dgm:ptLst>
  <dgm:cxnLst>
    <dgm:cxn modelId="{DACB43EF-57F9-47FA-A111-3DE60CDD6E7F}" type="presOf" srcId="{6FEFF7AA-8AE7-463E-81EB-3AFB1557713F}" destId="{7598ADA5-DF04-49D0-9CFF-12AB1E46E045}" srcOrd="0" destOrd="0" presId="urn:microsoft.com/office/officeart/2005/8/layout/hProcess9"/>
    <dgm:cxn modelId="{1C74E41F-38CA-4E77-8432-6756610BC96A}" srcId="{182ADF40-BF78-4099-A89F-0699A75319C1}" destId="{37D6A45F-E4AC-4C0B-B08F-3C269A34B0B0}" srcOrd="2" destOrd="0" parTransId="{AF99AF4C-37F8-41A4-B139-F86D62E1CB4D}" sibTransId="{BE5F3E26-B2F4-46F2-A950-C670C4E9CFF8}"/>
    <dgm:cxn modelId="{3BEA3CB0-E63A-4094-BA79-AE0C81B2E110}" type="presOf" srcId="{182ADF40-BF78-4099-A89F-0699A75319C1}" destId="{8DFB0F06-C381-46E0-AF99-CD834AB59894}" srcOrd="0" destOrd="0" presId="urn:microsoft.com/office/officeart/2005/8/layout/hProcess9"/>
    <dgm:cxn modelId="{D45DEDA7-983E-49D2-824D-39D0E360889C}" srcId="{182ADF40-BF78-4099-A89F-0699A75319C1}" destId="{EF76E806-D03A-4DDA-A4EC-8CAACF8C5C66}" srcOrd="0" destOrd="0" parTransId="{654FC610-7708-405A-A7E7-D0816EF5A356}" sibTransId="{735AC771-9756-453C-99EA-E01EB1475F55}"/>
    <dgm:cxn modelId="{B03176B3-253C-44B3-BA71-6B51221C2600}" type="presOf" srcId="{37D6A45F-E4AC-4C0B-B08F-3C269A34B0B0}" destId="{D779BA4F-E85B-4BF4-98A1-B8C6A709808F}" srcOrd="0" destOrd="0" presId="urn:microsoft.com/office/officeart/2005/8/layout/hProcess9"/>
    <dgm:cxn modelId="{BDB3DF08-FB0D-4116-B5E7-16CA906115E9}" srcId="{182ADF40-BF78-4099-A89F-0699A75319C1}" destId="{6FEFF7AA-8AE7-463E-81EB-3AFB1557713F}" srcOrd="1" destOrd="0" parTransId="{45C5D316-D849-4A82-B481-AED767822092}" sibTransId="{0195AE41-2978-4580-BA94-CE290BD8C399}"/>
    <dgm:cxn modelId="{18639731-AA48-41F3-8913-626025577F3F}" type="presOf" srcId="{EF76E806-D03A-4DDA-A4EC-8CAACF8C5C66}" destId="{CC3B5691-3868-4C9E-9B0E-C34C4ED956A9}" srcOrd="0" destOrd="0" presId="urn:microsoft.com/office/officeart/2005/8/layout/hProcess9"/>
    <dgm:cxn modelId="{866D3870-64AE-45F1-9E99-71FBFDF9403F}" type="presParOf" srcId="{8DFB0F06-C381-46E0-AF99-CD834AB59894}" destId="{46B8F717-10BB-47F3-B3DF-640034A1DE1B}" srcOrd="0" destOrd="0" presId="urn:microsoft.com/office/officeart/2005/8/layout/hProcess9"/>
    <dgm:cxn modelId="{04B02876-346C-4FAB-8C48-37C9026C868D}" type="presParOf" srcId="{8DFB0F06-C381-46E0-AF99-CD834AB59894}" destId="{443686D3-4308-40D7-B153-F2E3344A3045}" srcOrd="1" destOrd="0" presId="urn:microsoft.com/office/officeart/2005/8/layout/hProcess9"/>
    <dgm:cxn modelId="{CB4F9423-2F5D-46A1-82B0-EFE43E2D6A33}" type="presParOf" srcId="{443686D3-4308-40D7-B153-F2E3344A3045}" destId="{CC3B5691-3868-4C9E-9B0E-C34C4ED956A9}" srcOrd="0" destOrd="0" presId="urn:microsoft.com/office/officeart/2005/8/layout/hProcess9"/>
    <dgm:cxn modelId="{7189A152-CCBA-4E29-A706-CC9ACAFB755D}" type="presParOf" srcId="{443686D3-4308-40D7-B153-F2E3344A3045}" destId="{6343FE4C-11CB-4FE0-AB19-88CB3159A941}" srcOrd="1" destOrd="0" presId="urn:microsoft.com/office/officeart/2005/8/layout/hProcess9"/>
    <dgm:cxn modelId="{D99A2ECD-9314-4113-ADC8-6E86AADFD224}" type="presParOf" srcId="{443686D3-4308-40D7-B153-F2E3344A3045}" destId="{7598ADA5-DF04-49D0-9CFF-12AB1E46E045}" srcOrd="2" destOrd="0" presId="urn:microsoft.com/office/officeart/2005/8/layout/hProcess9"/>
    <dgm:cxn modelId="{6ADB31B1-BF1D-472F-8406-02DA77A84BAB}" type="presParOf" srcId="{443686D3-4308-40D7-B153-F2E3344A3045}" destId="{4F0EA009-5159-48F1-9F49-B01875DB57F4}" srcOrd="3" destOrd="0" presId="urn:microsoft.com/office/officeart/2005/8/layout/hProcess9"/>
    <dgm:cxn modelId="{937409AC-91AE-4AF1-9D18-48652860717C}" type="presParOf" srcId="{443686D3-4308-40D7-B153-F2E3344A3045}" destId="{D779BA4F-E85B-4BF4-98A1-B8C6A709808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BB489E-193A-401A-A7A5-BDF548887C9B}" type="doc">
      <dgm:prSet loTypeId="urn:microsoft.com/office/officeart/2005/8/layout/cycle7" loCatId="cycle" qsTypeId="urn:microsoft.com/office/officeart/2005/8/quickstyle/simple4" qsCatId="simple" csTypeId="urn:microsoft.com/office/officeart/2005/8/colors/colorful4" csCatId="colorful" phldr="1"/>
      <dgm:spPr/>
      <dgm:t>
        <a:bodyPr/>
        <a:lstStyle/>
        <a:p>
          <a:pPr rtl="1"/>
          <a:endParaRPr lang="ar-EG"/>
        </a:p>
      </dgm:t>
    </dgm:pt>
    <dgm:pt modelId="{CBAAAC65-2C70-4641-8AA0-094AB012F4A1}">
      <dgm:prSet phldrT="[Text]"/>
      <dgm:spPr/>
      <dgm:t>
        <a:bodyPr/>
        <a:lstStyle/>
        <a:p>
          <a:pPr rtl="1"/>
          <a:r>
            <a:rPr lang="ar-EG" dirty="0" smtClean="0"/>
            <a:t>مبدأ الحكم</a:t>
          </a:r>
          <a:endParaRPr lang="ar-EG" dirty="0"/>
        </a:p>
      </dgm:t>
    </dgm:pt>
    <dgm:pt modelId="{D1A3DE75-132D-452A-B5CB-AD7B3776F39B}" type="parTrans" cxnId="{989B361A-30FE-4CAF-99ED-97D18B6268AC}">
      <dgm:prSet/>
      <dgm:spPr/>
      <dgm:t>
        <a:bodyPr/>
        <a:lstStyle/>
        <a:p>
          <a:pPr rtl="1"/>
          <a:endParaRPr lang="ar-EG"/>
        </a:p>
      </dgm:t>
    </dgm:pt>
    <dgm:pt modelId="{900C8F83-2011-445C-9AEF-9D842AF60061}" type="sibTrans" cxnId="{989B361A-30FE-4CAF-99ED-97D18B6268AC}">
      <dgm:prSet/>
      <dgm:spPr/>
      <dgm:t>
        <a:bodyPr/>
        <a:lstStyle/>
        <a:p>
          <a:pPr rtl="1"/>
          <a:endParaRPr lang="ar-EG"/>
        </a:p>
      </dgm:t>
    </dgm:pt>
    <dgm:pt modelId="{749F2D30-8C6A-45FB-BB3B-5A3F234C1CA0}">
      <dgm:prSet phldrT="[Text]"/>
      <dgm:spPr/>
      <dgm:t>
        <a:bodyPr/>
        <a:lstStyle/>
        <a:p>
          <a:pPr rtl="1"/>
          <a:r>
            <a:rPr lang="ar-EG" dirty="0" smtClean="0"/>
            <a:t>الموقف من الإبداع</a:t>
          </a:r>
          <a:endParaRPr lang="ar-EG" dirty="0"/>
        </a:p>
      </dgm:t>
    </dgm:pt>
    <dgm:pt modelId="{7EB0AC86-4FAC-4B76-9C08-26848451011A}" type="parTrans" cxnId="{2EE06F94-DC11-4AB0-90FF-6C8AEADAF2A4}">
      <dgm:prSet/>
      <dgm:spPr/>
      <dgm:t>
        <a:bodyPr/>
        <a:lstStyle/>
        <a:p>
          <a:pPr rtl="1"/>
          <a:endParaRPr lang="ar-EG"/>
        </a:p>
      </dgm:t>
    </dgm:pt>
    <dgm:pt modelId="{B7549540-1C73-42A5-BF53-5128CB3A2056}" type="sibTrans" cxnId="{2EE06F94-DC11-4AB0-90FF-6C8AEADAF2A4}">
      <dgm:prSet/>
      <dgm:spPr/>
      <dgm:t>
        <a:bodyPr/>
        <a:lstStyle/>
        <a:p>
          <a:pPr rtl="1"/>
          <a:endParaRPr lang="ar-EG"/>
        </a:p>
      </dgm:t>
    </dgm:pt>
    <dgm:pt modelId="{96F76536-D465-47AF-A7F0-E8E1E7FE31E3}">
      <dgm:prSet phldrT="[Text]"/>
      <dgm:spPr/>
      <dgm:t>
        <a:bodyPr/>
        <a:lstStyle/>
        <a:p>
          <a:pPr rtl="1"/>
          <a:r>
            <a:rPr lang="ar-EG" dirty="0" smtClean="0"/>
            <a:t>الموقف من الشكل والمضمون</a:t>
          </a:r>
          <a:endParaRPr lang="ar-EG" dirty="0"/>
        </a:p>
      </dgm:t>
    </dgm:pt>
    <dgm:pt modelId="{0BDDF3AF-D90D-490E-8585-19B2A6CC95AE}" type="parTrans" cxnId="{E90BA9DB-700C-493D-B903-829124798E25}">
      <dgm:prSet/>
      <dgm:spPr/>
      <dgm:t>
        <a:bodyPr/>
        <a:lstStyle/>
        <a:p>
          <a:pPr rtl="1"/>
          <a:endParaRPr lang="ar-EG"/>
        </a:p>
      </dgm:t>
    </dgm:pt>
    <dgm:pt modelId="{DBAC9CC5-003F-4B48-948E-2F9C8A3D5093}" type="sibTrans" cxnId="{E90BA9DB-700C-493D-B903-829124798E25}">
      <dgm:prSet/>
      <dgm:spPr/>
      <dgm:t>
        <a:bodyPr/>
        <a:lstStyle/>
        <a:p>
          <a:pPr rtl="1"/>
          <a:endParaRPr lang="ar-EG"/>
        </a:p>
      </dgm:t>
    </dgm:pt>
    <dgm:pt modelId="{C449C103-84F4-42DF-9A57-0DC0C03EAC02}" type="pres">
      <dgm:prSet presAssocID="{75BB489E-193A-401A-A7A5-BDF548887C9B}" presName="Name0" presStyleCnt="0">
        <dgm:presLayoutVars>
          <dgm:dir/>
          <dgm:resizeHandles val="exact"/>
        </dgm:presLayoutVars>
      </dgm:prSet>
      <dgm:spPr/>
      <dgm:t>
        <a:bodyPr/>
        <a:lstStyle/>
        <a:p>
          <a:pPr rtl="1"/>
          <a:endParaRPr lang="ar-EG"/>
        </a:p>
      </dgm:t>
    </dgm:pt>
    <dgm:pt modelId="{5FF9E10D-5691-49CF-A2ED-B95D9AC1BDE2}" type="pres">
      <dgm:prSet presAssocID="{CBAAAC65-2C70-4641-8AA0-094AB012F4A1}" presName="node" presStyleLbl="node1" presStyleIdx="0" presStyleCnt="3">
        <dgm:presLayoutVars>
          <dgm:bulletEnabled val="1"/>
        </dgm:presLayoutVars>
      </dgm:prSet>
      <dgm:spPr/>
      <dgm:t>
        <a:bodyPr/>
        <a:lstStyle/>
        <a:p>
          <a:pPr rtl="1"/>
          <a:endParaRPr lang="ar-EG"/>
        </a:p>
      </dgm:t>
    </dgm:pt>
    <dgm:pt modelId="{6B9164F4-B347-45DA-AC27-E574904F6F46}" type="pres">
      <dgm:prSet presAssocID="{900C8F83-2011-445C-9AEF-9D842AF60061}" presName="sibTrans" presStyleLbl="sibTrans2D1" presStyleIdx="0" presStyleCnt="3"/>
      <dgm:spPr/>
      <dgm:t>
        <a:bodyPr/>
        <a:lstStyle/>
        <a:p>
          <a:pPr rtl="1"/>
          <a:endParaRPr lang="ar-EG"/>
        </a:p>
      </dgm:t>
    </dgm:pt>
    <dgm:pt modelId="{91A577F7-E148-461E-843A-9ED272758225}" type="pres">
      <dgm:prSet presAssocID="{900C8F83-2011-445C-9AEF-9D842AF60061}" presName="connectorText" presStyleLbl="sibTrans2D1" presStyleIdx="0" presStyleCnt="3"/>
      <dgm:spPr/>
      <dgm:t>
        <a:bodyPr/>
        <a:lstStyle/>
        <a:p>
          <a:pPr rtl="1"/>
          <a:endParaRPr lang="ar-EG"/>
        </a:p>
      </dgm:t>
    </dgm:pt>
    <dgm:pt modelId="{D9E4A7E2-3404-4F2D-BE2D-B961B372E48C}" type="pres">
      <dgm:prSet presAssocID="{749F2D30-8C6A-45FB-BB3B-5A3F234C1CA0}" presName="node" presStyleLbl="node1" presStyleIdx="1" presStyleCnt="3">
        <dgm:presLayoutVars>
          <dgm:bulletEnabled val="1"/>
        </dgm:presLayoutVars>
      </dgm:prSet>
      <dgm:spPr/>
      <dgm:t>
        <a:bodyPr/>
        <a:lstStyle/>
        <a:p>
          <a:pPr rtl="1"/>
          <a:endParaRPr lang="ar-EG"/>
        </a:p>
      </dgm:t>
    </dgm:pt>
    <dgm:pt modelId="{7B796C45-DEF0-43E9-86CD-1A26A017E919}" type="pres">
      <dgm:prSet presAssocID="{B7549540-1C73-42A5-BF53-5128CB3A2056}" presName="sibTrans" presStyleLbl="sibTrans2D1" presStyleIdx="1" presStyleCnt="3"/>
      <dgm:spPr/>
      <dgm:t>
        <a:bodyPr/>
        <a:lstStyle/>
        <a:p>
          <a:pPr rtl="1"/>
          <a:endParaRPr lang="ar-EG"/>
        </a:p>
      </dgm:t>
    </dgm:pt>
    <dgm:pt modelId="{F24DD445-84F8-4EED-9D63-C0E0EB702507}" type="pres">
      <dgm:prSet presAssocID="{B7549540-1C73-42A5-BF53-5128CB3A2056}" presName="connectorText" presStyleLbl="sibTrans2D1" presStyleIdx="1" presStyleCnt="3"/>
      <dgm:spPr/>
      <dgm:t>
        <a:bodyPr/>
        <a:lstStyle/>
        <a:p>
          <a:pPr rtl="1"/>
          <a:endParaRPr lang="ar-EG"/>
        </a:p>
      </dgm:t>
    </dgm:pt>
    <dgm:pt modelId="{CF6E5531-58FD-4D95-B50E-EDBA74C73411}" type="pres">
      <dgm:prSet presAssocID="{96F76536-D465-47AF-A7F0-E8E1E7FE31E3}" presName="node" presStyleLbl="node1" presStyleIdx="2" presStyleCnt="3">
        <dgm:presLayoutVars>
          <dgm:bulletEnabled val="1"/>
        </dgm:presLayoutVars>
      </dgm:prSet>
      <dgm:spPr/>
      <dgm:t>
        <a:bodyPr/>
        <a:lstStyle/>
        <a:p>
          <a:pPr rtl="1"/>
          <a:endParaRPr lang="ar-EG"/>
        </a:p>
      </dgm:t>
    </dgm:pt>
    <dgm:pt modelId="{3ACAB2DC-A831-4DCB-ADDC-D678C2A3108A}" type="pres">
      <dgm:prSet presAssocID="{DBAC9CC5-003F-4B48-948E-2F9C8A3D5093}" presName="sibTrans" presStyleLbl="sibTrans2D1" presStyleIdx="2" presStyleCnt="3"/>
      <dgm:spPr/>
      <dgm:t>
        <a:bodyPr/>
        <a:lstStyle/>
        <a:p>
          <a:pPr rtl="1"/>
          <a:endParaRPr lang="ar-EG"/>
        </a:p>
      </dgm:t>
    </dgm:pt>
    <dgm:pt modelId="{06B34E94-564E-4D8A-8E58-930390FE0E27}" type="pres">
      <dgm:prSet presAssocID="{DBAC9CC5-003F-4B48-948E-2F9C8A3D5093}" presName="connectorText" presStyleLbl="sibTrans2D1" presStyleIdx="2" presStyleCnt="3"/>
      <dgm:spPr/>
      <dgm:t>
        <a:bodyPr/>
        <a:lstStyle/>
        <a:p>
          <a:pPr rtl="1"/>
          <a:endParaRPr lang="ar-EG"/>
        </a:p>
      </dgm:t>
    </dgm:pt>
  </dgm:ptLst>
  <dgm:cxnLst>
    <dgm:cxn modelId="{989B361A-30FE-4CAF-99ED-97D18B6268AC}" srcId="{75BB489E-193A-401A-A7A5-BDF548887C9B}" destId="{CBAAAC65-2C70-4641-8AA0-094AB012F4A1}" srcOrd="0" destOrd="0" parTransId="{D1A3DE75-132D-452A-B5CB-AD7B3776F39B}" sibTransId="{900C8F83-2011-445C-9AEF-9D842AF60061}"/>
    <dgm:cxn modelId="{05FDE453-E396-48E2-8259-0BBEFA89CE79}" type="presOf" srcId="{B7549540-1C73-42A5-BF53-5128CB3A2056}" destId="{7B796C45-DEF0-43E9-86CD-1A26A017E919}" srcOrd="0" destOrd="0" presId="urn:microsoft.com/office/officeart/2005/8/layout/cycle7"/>
    <dgm:cxn modelId="{853809C1-FCD9-42FD-998E-9CF0D03F95C7}" type="presOf" srcId="{749F2D30-8C6A-45FB-BB3B-5A3F234C1CA0}" destId="{D9E4A7E2-3404-4F2D-BE2D-B961B372E48C}" srcOrd="0" destOrd="0" presId="urn:microsoft.com/office/officeart/2005/8/layout/cycle7"/>
    <dgm:cxn modelId="{FD0E5664-BC68-4D59-87EF-B001D9F4E9DE}" type="presOf" srcId="{DBAC9CC5-003F-4B48-948E-2F9C8A3D5093}" destId="{06B34E94-564E-4D8A-8E58-930390FE0E27}" srcOrd="1" destOrd="0" presId="urn:microsoft.com/office/officeart/2005/8/layout/cycle7"/>
    <dgm:cxn modelId="{A8B03467-FD5A-4CA8-9DE8-9CE6755B98E4}" type="presOf" srcId="{75BB489E-193A-401A-A7A5-BDF548887C9B}" destId="{C449C103-84F4-42DF-9A57-0DC0C03EAC02}" srcOrd="0" destOrd="0" presId="urn:microsoft.com/office/officeart/2005/8/layout/cycle7"/>
    <dgm:cxn modelId="{90E9BC0F-D4E7-411F-815B-B0310EEC01F6}" type="presOf" srcId="{B7549540-1C73-42A5-BF53-5128CB3A2056}" destId="{F24DD445-84F8-4EED-9D63-C0E0EB702507}" srcOrd="1" destOrd="0" presId="urn:microsoft.com/office/officeart/2005/8/layout/cycle7"/>
    <dgm:cxn modelId="{0D781771-6F76-45A0-838C-81EDE8811AA1}" type="presOf" srcId="{900C8F83-2011-445C-9AEF-9D842AF60061}" destId="{6B9164F4-B347-45DA-AC27-E574904F6F46}" srcOrd="0" destOrd="0" presId="urn:microsoft.com/office/officeart/2005/8/layout/cycle7"/>
    <dgm:cxn modelId="{665C36D0-35BD-4342-937E-404F21B81BD2}" type="presOf" srcId="{CBAAAC65-2C70-4641-8AA0-094AB012F4A1}" destId="{5FF9E10D-5691-49CF-A2ED-B95D9AC1BDE2}" srcOrd="0" destOrd="0" presId="urn:microsoft.com/office/officeart/2005/8/layout/cycle7"/>
    <dgm:cxn modelId="{DF0CA58C-F835-4AF2-ACEC-739C0ABDC483}" type="presOf" srcId="{900C8F83-2011-445C-9AEF-9D842AF60061}" destId="{91A577F7-E148-461E-843A-9ED272758225}" srcOrd="1" destOrd="0" presId="urn:microsoft.com/office/officeart/2005/8/layout/cycle7"/>
    <dgm:cxn modelId="{E90BA9DB-700C-493D-B903-829124798E25}" srcId="{75BB489E-193A-401A-A7A5-BDF548887C9B}" destId="{96F76536-D465-47AF-A7F0-E8E1E7FE31E3}" srcOrd="2" destOrd="0" parTransId="{0BDDF3AF-D90D-490E-8585-19B2A6CC95AE}" sibTransId="{DBAC9CC5-003F-4B48-948E-2F9C8A3D5093}"/>
    <dgm:cxn modelId="{70721244-DB54-47E4-85DB-D9616F74A788}" type="presOf" srcId="{DBAC9CC5-003F-4B48-948E-2F9C8A3D5093}" destId="{3ACAB2DC-A831-4DCB-ADDC-D678C2A3108A}" srcOrd="0" destOrd="0" presId="urn:microsoft.com/office/officeart/2005/8/layout/cycle7"/>
    <dgm:cxn modelId="{2EE06F94-DC11-4AB0-90FF-6C8AEADAF2A4}" srcId="{75BB489E-193A-401A-A7A5-BDF548887C9B}" destId="{749F2D30-8C6A-45FB-BB3B-5A3F234C1CA0}" srcOrd="1" destOrd="0" parTransId="{7EB0AC86-4FAC-4B76-9C08-26848451011A}" sibTransId="{B7549540-1C73-42A5-BF53-5128CB3A2056}"/>
    <dgm:cxn modelId="{CA638AE7-2148-484F-A5A4-B2B06928DE8A}" type="presOf" srcId="{96F76536-D465-47AF-A7F0-E8E1E7FE31E3}" destId="{CF6E5531-58FD-4D95-B50E-EDBA74C73411}" srcOrd="0" destOrd="0" presId="urn:microsoft.com/office/officeart/2005/8/layout/cycle7"/>
    <dgm:cxn modelId="{8F93771C-684A-4837-AD9E-2D8457AA76E6}" type="presParOf" srcId="{C449C103-84F4-42DF-9A57-0DC0C03EAC02}" destId="{5FF9E10D-5691-49CF-A2ED-B95D9AC1BDE2}" srcOrd="0" destOrd="0" presId="urn:microsoft.com/office/officeart/2005/8/layout/cycle7"/>
    <dgm:cxn modelId="{3615DB9F-75DD-41E6-B7AE-911BFCCF6BD8}" type="presParOf" srcId="{C449C103-84F4-42DF-9A57-0DC0C03EAC02}" destId="{6B9164F4-B347-45DA-AC27-E574904F6F46}" srcOrd="1" destOrd="0" presId="urn:microsoft.com/office/officeart/2005/8/layout/cycle7"/>
    <dgm:cxn modelId="{D49DA57B-63AF-4768-902E-DCB2FE368B94}" type="presParOf" srcId="{6B9164F4-B347-45DA-AC27-E574904F6F46}" destId="{91A577F7-E148-461E-843A-9ED272758225}" srcOrd="0" destOrd="0" presId="urn:microsoft.com/office/officeart/2005/8/layout/cycle7"/>
    <dgm:cxn modelId="{1ADAECBF-931F-4A4B-94D1-B2CB003BB710}" type="presParOf" srcId="{C449C103-84F4-42DF-9A57-0DC0C03EAC02}" destId="{D9E4A7E2-3404-4F2D-BE2D-B961B372E48C}" srcOrd="2" destOrd="0" presId="urn:microsoft.com/office/officeart/2005/8/layout/cycle7"/>
    <dgm:cxn modelId="{5B1D6453-21A2-4220-B476-2DD5D129B00B}" type="presParOf" srcId="{C449C103-84F4-42DF-9A57-0DC0C03EAC02}" destId="{7B796C45-DEF0-43E9-86CD-1A26A017E919}" srcOrd="3" destOrd="0" presId="urn:microsoft.com/office/officeart/2005/8/layout/cycle7"/>
    <dgm:cxn modelId="{2F86B07C-7BD2-4B04-B66C-146B71ABB6D5}" type="presParOf" srcId="{7B796C45-DEF0-43E9-86CD-1A26A017E919}" destId="{F24DD445-84F8-4EED-9D63-C0E0EB702507}" srcOrd="0" destOrd="0" presId="urn:microsoft.com/office/officeart/2005/8/layout/cycle7"/>
    <dgm:cxn modelId="{E42FCEFC-8C75-461F-8472-396E51997FEC}" type="presParOf" srcId="{C449C103-84F4-42DF-9A57-0DC0C03EAC02}" destId="{CF6E5531-58FD-4D95-B50E-EDBA74C73411}" srcOrd="4" destOrd="0" presId="urn:microsoft.com/office/officeart/2005/8/layout/cycle7"/>
    <dgm:cxn modelId="{FE556D31-F4EC-4B06-8ECC-8CFD1A171D84}" type="presParOf" srcId="{C449C103-84F4-42DF-9A57-0DC0C03EAC02}" destId="{3ACAB2DC-A831-4DCB-ADDC-D678C2A3108A}" srcOrd="5" destOrd="0" presId="urn:microsoft.com/office/officeart/2005/8/layout/cycle7"/>
    <dgm:cxn modelId="{E4963816-84B6-4B3A-BD0D-16BA901A7CBC}" type="presParOf" srcId="{3ACAB2DC-A831-4DCB-ADDC-D678C2A3108A}" destId="{06B34E94-564E-4D8A-8E58-930390FE0E2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8F717-10BB-47F3-B3DF-640034A1DE1B}">
      <dsp:nvSpPr>
        <dsp:cNvPr id="0" name=""/>
        <dsp:cNvSpPr/>
      </dsp:nvSpPr>
      <dsp:spPr>
        <a:xfrm>
          <a:off x="457199" y="0"/>
          <a:ext cx="5181600" cy="4064000"/>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C3B5691-3868-4C9E-9B0E-C34C4ED956A9}">
      <dsp:nvSpPr>
        <dsp:cNvPr id="0" name=""/>
        <dsp:cNvSpPr/>
      </dsp:nvSpPr>
      <dsp:spPr>
        <a:xfrm>
          <a:off x="2976" y="1219199"/>
          <a:ext cx="1964531" cy="1625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kern="1200" smtClean="0"/>
            <a:t>توجه يرى البلاغة أكبر من الأسلوبية</a:t>
          </a:r>
          <a:endParaRPr lang="ar-EG" sz="3100" kern="1200"/>
        </a:p>
      </dsp:txBody>
      <dsp:txXfrm>
        <a:off x="82331" y="1298554"/>
        <a:ext cx="1805821" cy="1466890"/>
      </dsp:txXfrm>
    </dsp:sp>
    <dsp:sp modelId="{7598ADA5-DF04-49D0-9CFF-12AB1E46E045}">
      <dsp:nvSpPr>
        <dsp:cNvPr id="0" name=""/>
        <dsp:cNvSpPr/>
      </dsp:nvSpPr>
      <dsp:spPr>
        <a:xfrm>
          <a:off x="2065734" y="1219199"/>
          <a:ext cx="1964531" cy="16256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ar-SA" sz="1800" kern="1200" dirty="0" smtClean="0"/>
            <a:t>نظر إلى الدرس البلاغي القديم على أنه درس خصب، ساهم دون شك في وضع المبادئ الأساسية لعلم الأسلوب العربي.</a:t>
          </a:r>
          <a:endParaRPr lang="en-US" sz="1800" kern="1200" dirty="0"/>
        </a:p>
      </dsp:txBody>
      <dsp:txXfrm>
        <a:off x="2145089" y="1298554"/>
        <a:ext cx="1805821" cy="1466890"/>
      </dsp:txXfrm>
    </dsp:sp>
    <dsp:sp modelId="{D779BA4F-E85B-4BF4-98A1-B8C6A709808F}">
      <dsp:nvSpPr>
        <dsp:cNvPr id="0" name=""/>
        <dsp:cNvSpPr/>
      </dsp:nvSpPr>
      <dsp:spPr>
        <a:xfrm>
          <a:off x="4128492" y="1219199"/>
          <a:ext cx="1964531" cy="16256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Low" defTabSz="889000" rtl="1">
            <a:lnSpc>
              <a:spcPct val="90000"/>
            </a:lnSpc>
            <a:spcBef>
              <a:spcPct val="0"/>
            </a:spcBef>
            <a:spcAft>
              <a:spcPct val="35000"/>
            </a:spcAft>
          </a:pPr>
          <a:r>
            <a:rPr lang="ar-SA" sz="2000" b="0" kern="1200" dirty="0" smtClean="0"/>
            <a:t>نظر إلى الأسلوبية والبلاغة من خلال الفروقات التي لمحها فيها</a:t>
          </a:r>
          <a:endParaRPr lang="ar-EG" sz="2000" b="0" kern="1200" dirty="0"/>
        </a:p>
      </dsp:txBody>
      <dsp:txXfrm>
        <a:off x="4207847" y="1298554"/>
        <a:ext cx="1805821" cy="146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9E10D-5691-49CF-A2ED-B95D9AC1BDE2}">
      <dsp:nvSpPr>
        <dsp:cNvPr id="0" name=""/>
        <dsp:cNvSpPr/>
      </dsp:nvSpPr>
      <dsp:spPr>
        <a:xfrm>
          <a:off x="2943448" y="1529"/>
          <a:ext cx="2342703" cy="117135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kern="1200" dirty="0" smtClean="0"/>
            <a:t>مبدأ الحكم</a:t>
          </a:r>
          <a:endParaRPr lang="ar-EG" sz="2900" kern="1200" dirty="0"/>
        </a:p>
      </dsp:txBody>
      <dsp:txXfrm>
        <a:off x="2977756" y="35837"/>
        <a:ext cx="2274087" cy="1102735"/>
      </dsp:txXfrm>
    </dsp:sp>
    <dsp:sp modelId="{6B9164F4-B347-45DA-AC27-E574904F6F46}">
      <dsp:nvSpPr>
        <dsp:cNvPr id="0" name=""/>
        <dsp:cNvSpPr/>
      </dsp:nvSpPr>
      <dsp:spPr>
        <a:xfrm rot="3600000">
          <a:off x="4471375" y="2057994"/>
          <a:ext cx="1221869" cy="409973"/>
        </a:xfrm>
        <a:prstGeom prst="lef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a:off x="4594367" y="2139989"/>
        <a:ext cx="975885" cy="245983"/>
      </dsp:txXfrm>
    </dsp:sp>
    <dsp:sp modelId="{D9E4A7E2-3404-4F2D-BE2D-B961B372E48C}">
      <dsp:nvSpPr>
        <dsp:cNvPr id="0" name=""/>
        <dsp:cNvSpPr/>
      </dsp:nvSpPr>
      <dsp:spPr>
        <a:xfrm>
          <a:off x="4878468" y="3353082"/>
          <a:ext cx="2342703" cy="1171351"/>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kern="1200" dirty="0" smtClean="0"/>
            <a:t>الموقف من الإبداع</a:t>
          </a:r>
          <a:endParaRPr lang="ar-EG" sz="2900" kern="1200" dirty="0"/>
        </a:p>
      </dsp:txBody>
      <dsp:txXfrm>
        <a:off x="4912776" y="3387390"/>
        <a:ext cx="2274087" cy="1102735"/>
      </dsp:txXfrm>
    </dsp:sp>
    <dsp:sp modelId="{7B796C45-DEF0-43E9-86CD-1A26A017E919}">
      <dsp:nvSpPr>
        <dsp:cNvPr id="0" name=""/>
        <dsp:cNvSpPr/>
      </dsp:nvSpPr>
      <dsp:spPr>
        <a:xfrm rot="10800000">
          <a:off x="3503865" y="3733771"/>
          <a:ext cx="1221869" cy="409973"/>
        </a:xfrm>
        <a:prstGeom prst="leftRigh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rot="10800000">
        <a:off x="3626857" y="3815766"/>
        <a:ext cx="975885" cy="245983"/>
      </dsp:txXfrm>
    </dsp:sp>
    <dsp:sp modelId="{CF6E5531-58FD-4D95-B50E-EDBA74C73411}">
      <dsp:nvSpPr>
        <dsp:cNvPr id="0" name=""/>
        <dsp:cNvSpPr/>
      </dsp:nvSpPr>
      <dsp:spPr>
        <a:xfrm>
          <a:off x="1008428" y="3353082"/>
          <a:ext cx="2342703" cy="1171351"/>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EG" sz="2900" kern="1200" dirty="0" smtClean="0"/>
            <a:t>الموقف من الشكل والمضمون</a:t>
          </a:r>
          <a:endParaRPr lang="ar-EG" sz="2900" kern="1200" dirty="0"/>
        </a:p>
      </dsp:txBody>
      <dsp:txXfrm>
        <a:off x="1042736" y="3387390"/>
        <a:ext cx="2274087" cy="1102735"/>
      </dsp:txXfrm>
    </dsp:sp>
    <dsp:sp modelId="{3ACAB2DC-A831-4DCB-ADDC-D678C2A3108A}">
      <dsp:nvSpPr>
        <dsp:cNvPr id="0" name=""/>
        <dsp:cNvSpPr/>
      </dsp:nvSpPr>
      <dsp:spPr>
        <a:xfrm rot="18000000">
          <a:off x="2536355" y="2057994"/>
          <a:ext cx="1221869" cy="409973"/>
        </a:xfrm>
        <a:prstGeom prst="leftRigh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EG" sz="1800" kern="1200"/>
        </a:p>
      </dsp:txBody>
      <dsp:txXfrm>
        <a:off x="2659347" y="2139989"/>
        <a:ext cx="975885" cy="24598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2AD2D6-B401-435C-A4D9-20A39B36C1F7}" type="datetimeFigureOut">
              <a:rPr lang="ar-EG" smtClean="0"/>
              <a:t>26/09/1442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36CCB5-C183-4194-9C24-535139B16FCE}" type="slidenum">
              <a:rPr lang="ar-EG" smtClean="0"/>
              <a:t>‹#›</a:t>
            </a:fld>
            <a:endParaRPr lang="ar-EG"/>
          </a:p>
        </p:txBody>
      </p:sp>
    </p:spTree>
    <p:extLst>
      <p:ext uri="{BB962C8B-B14F-4D97-AF65-F5344CB8AC3E}">
        <p14:creationId xmlns:p14="http://schemas.microsoft.com/office/powerpoint/2010/main" val="27941373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87696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21904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90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65382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407924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2423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26/03/1442</a:t>
            </a:r>
            <a:endParaRPr lang="ar-EG"/>
          </a:p>
        </p:txBody>
      </p:sp>
      <p:sp>
        <p:nvSpPr>
          <p:cNvPr id="8" name="Footer Placeholder 7"/>
          <p:cNvSpPr>
            <a:spLocks noGrp="1"/>
          </p:cNvSpPr>
          <p:nvPr>
            <p:ph type="ftr" sz="quarter" idx="11"/>
          </p:nvPr>
        </p:nvSpPr>
        <p:spPr/>
        <p:txBody>
          <a:bodyPr/>
          <a:lstStyle/>
          <a:p>
            <a:r>
              <a:rPr lang="ar-EG" smtClean="0"/>
              <a:t>بلاغة (الأسلوبيات)           د.محمد عبد الله</a:t>
            </a:r>
            <a:endParaRPr lang="ar-EG"/>
          </a:p>
        </p:txBody>
      </p:sp>
      <p:sp>
        <p:nvSpPr>
          <p:cNvPr id="9" name="Slide Number Placeholder 8"/>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07756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26/03/1442</a:t>
            </a:r>
            <a:endParaRPr lang="ar-EG"/>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55764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26/03/1442</a:t>
            </a:r>
            <a:endParaRPr lang="ar-EG"/>
          </a:p>
        </p:txBody>
      </p:sp>
      <p:sp>
        <p:nvSpPr>
          <p:cNvPr id="3" name="Footer Placeholder 2"/>
          <p:cNvSpPr>
            <a:spLocks noGrp="1"/>
          </p:cNvSpPr>
          <p:nvPr>
            <p:ph type="ftr" sz="quarter" idx="11"/>
          </p:nvPr>
        </p:nvSpPr>
        <p:spPr/>
        <p:txBody>
          <a:bodyPr/>
          <a:lstStyle/>
          <a:p>
            <a:r>
              <a:rPr lang="ar-EG" smtClean="0"/>
              <a:t>بلاغة (الأسلوبيات)           د.محمد عبد الله</a:t>
            </a:r>
            <a:endParaRPr lang="ar-EG"/>
          </a:p>
        </p:txBody>
      </p:sp>
      <p:sp>
        <p:nvSpPr>
          <p:cNvPr id="4" name="Slide Number Placeholder 3"/>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44757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73427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055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26/03/1442</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بلاغة (الأسلوبيات)           د.محمد عبد الله</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56D2E2-2297-4B58-A26D-2C584FD2C1BF}" type="slidenum">
              <a:rPr lang="ar-EG" smtClean="0"/>
              <a:t>‹#›</a:t>
            </a:fld>
            <a:endParaRPr lang="ar-EG"/>
          </a:p>
        </p:txBody>
      </p:sp>
    </p:spTree>
    <p:extLst>
      <p:ext uri="{BB962C8B-B14F-4D97-AF65-F5344CB8AC3E}">
        <p14:creationId xmlns:p14="http://schemas.microsoft.com/office/powerpoint/2010/main" val="315945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ar-EG" b="1" dirty="0">
                <a:solidFill>
                  <a:prstClr val="black"/>
                </a:solidFill>
              </a:rPr>
              <a:t>مقرر </a:t>
            </a:r>
            <a:r>
              <a:rPr lang="ar-EG" b="1" dirty="0">
                <a:ea typeface="Calibri"/>
                <a:cs typeface="Simplified Arabic"/>
              </a:rPr>
              <a:t>بلاغة ( الأسلوبيات ) </a:t>
            </a:r>
            <a:r>
              <a:rPr lang="en-US" b="1" dirty="0">
                <a:ea typeface="Calibri"/>
                <a:cs typeface="Simplified Arabic"/>
              </a:rPr>
              <a:t>A413</a:t>
            </a:r>
            <a:endParaRPr lang="ar-EG"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r>
              <a:rPr lang="ar-EG" sz="3300" b="1" dirty="0">
                <a:solidFill>
                  <a:srgbClr val="0070C0"/>
                </a:solidFill>
              </a:rPr>
              <a:t>إعداد: د.محمد عبد الله محمد</a:t>
            </a:r>
          </a:p>
          <a:p>
            <a:pPr lvl="0"/>
            <a:r>
              <a:rPr lang="ar-EG" sz="3300" b="1" dirty="0">
                <a:solidFill>
                  <a:srgbClr val="0070C0"/>
                </a:solidFill>
              </a:rPr>
              <a:t>قسم اللغة </a:t>
            </a:r>
            <a:r>
              <a:rPr lang="ar-EG" sz="3300" b="1" dirty="0" smtClean="0">
                <a:solidFill>
                  <a:srgbClr val="0070C0"/>
                </a:solidFill>
              </a:rPr>
              <a:t>العربية</a:t>
            </a:r>
          </a:p>
          <a:p>
            <a:pPr lvl="0"/>
            <a:r>
              <a:rPr lang="ar-EG" sz="3300" b="1" dirty="0" smtClean="0">
                <a:solidFill>
                  <a:srgbClr val="0070C0"/>
                </a:solidFill>
              </a:rPr>
              <a:t>الفرقة الرابعة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1387" y="0"/>
            <a:ext cx="185261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a:t>
            </a:fld>
            <a:endParaRPr lang="ar-EG"/>
          </a:p>
        </p:txBody>
      </p:sp>
      <p:sp>
        <p:nvSpPr>
          <p:cNvPr id="6" name="Rectangle 5"/>
          <p:cNvSpPr/>
          <p:nvPr/>
        </p:nvSpPr>
        <p:spPr>
          <a:xfrm>
            <a:off x="7291387" y="1292225"/>
            <a:ext cx="1852613" cy="624607"/>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EG" sz="2800" b="1" dirty="0" smtClean="0"/>
              <a:t>كلية التربية</a:t>
            </a:r>
            <a:endParaRPr lang="ar-EG" sz="2800" b="1" dirty="0"/>
          </a:p>
        </p:txBody>
      </p:sp>
    </p:spTree>
    <p:extLst>
      <p:ext uri="{BB962C8B-B14F-4D97-AF65-F5344CB8AC3E}">
        <p14:creationId xmlns:p14="http://schemas.microsoft.com/office/powerpoint/2010/main" val="2665052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EG" b="1" dirty="0" smtClean="0"/>
              <a:t>التدريبات</a:t>
            </a:r>
            <a:endParaRPr lang="ar-EG" b="1" dirty="0"/>
          </a:p>
        </p:txBody>
      </p:sp>
      <p:sp>
        <p:nvSpPr>
          <p:cNvPr id="3" name="Content Placeholder 2"/>
          <p:cNvSpPr>
            <a:spLocks noGrp="1"/>
          </p:cNvSpPr>
          <p:nvPr>
            <p:ph idx="1"/>
          </p:nvPr>
        </p:nvSpPr>
        <p:spPr/>
        <p:txBody>
          <a:bodyPr>
            <a:normAutofit lnSpcReduction="10000"/>
          </a:bodyPr>
          <a:lstStyle/>
          <a:p>
            <a:pPr indent="252095">
              <a:lnSpc>
                <a:spcPct val="150000"/>
              </a:lnSpc>
              <a:spcBef>
                <a:spcPts val="600"/>
              </a:spcBef>
              <a:spcAft>
                <a:spcPts val="600"/>
              </a:spcAft>
            </a:pPr>
            <a:r>
              <a:rPr lang="ar-SA" sz="2400" b="1" dirty="0">
                <a:solidFill>
                  <a:srgbClr val="000000"/>
                </a:solidFill>
                <a:ea typeface="Times New Roman"/>
                <a:cs typeface="Alawi Khaïbar"/>
              </a:rPr>
              <a:t>س1:أكمل العبارات الآتية:</a:t>
            </a:r>
            <a:endParaRPr lang="en-US" sz="1200" dirty="0">
              <a:ea typeface="Calibri"/>
              <a:cs typeface="Arial"/>
            </a:endParaRPr>
          </a:p>
          <a:p>
            <a:pPr algn="justLow">
              <a:lnSpc>
                <a:spcPct val="115000"/>
              </a:lnSpc>
              <a:spcBef>
                <a:spcPts val="600"/>
              </a:spcBef>
              <a:spcAft>
                <a:spcPts val="600"/>
              </a:spcAft>
            </a:pPr>
            <a:r>
              <a:rPr lang="ar-SA" sz="2800" dirty="0">
                <a:solidFill>
                  <a:srgbClr val="000000"/>
                </a:solidFill>
                <a:latin typeface="Times New Roman"/>
                <a:ea typeface="Times New Roman"/>
                <a:cs typeface="Traditional Arabic"/>
              </a:rPr>
              <a:t>1-كشف شكري عياد يكشف عن وجوه التلاقي بين الدرس الأسلوبي والبلاغة العربية، وحددها في</a:t>
            </a:r>
            <a:r>
              <a:rPr lang="ar-SA" sz="2800" b="1" dirty="0">
                <a:solidFill>
                  <a:srgbClr val="000000"/>
                </a:solidFill>
                <a:latin typeface="Times New Roman"/>
                <a:ea typeface="Times New Roman"/>
                <a:cs typeface="Traditional Arabic"/>
              </a:rPr>
              <a:t> </a:t>
            </a:r>
            <a:r>
              <a:rPr lang="ar-DZ" sz="2800" dirty="0">
                <a:latin typeface="Arb Naskh"/>
                <a:ea typeface="Times New Roman"/>
                <a:cs typeface="Traditional Arabic"/>
              </a:rPr>
              <a:t>...............</a:t>
            </a:r>
            <a:r>
              <a:rPr lang="ar-DZ" sz="2800" b="1" dirty="0">
                <a:solidFill>
                  <a:srgbClr val="000000"/>
                </a:solidFill>
                <a:latin typeface="Times New Roman"/>
                <a:ea typeface="Times New Roman"/>
                <a:cs typeface="Traditional Arabic"/>
              </a:rPr>
              <a:t>، </a:t>
            </a:r>
            <a:r>
              <a:rPr lang="ar-DZ" sz="2800" dirty="0">
                <a:latin typeface="Arb Naskh"/>
                <a:ea typeface="Times New Roman"/>
                <a:cs typeface="Traditional Arabic"/>
              </a:rPr>
              <a:t>...............</a:t>
            </a:r>
            <a:r>
              <a:rPr lang="ar-DZ" sz="2800" b="1" dirty="0">
                <a:solidFill>
                  <a:srgbClr val="000000"/>
                </a:solidFill>
                <a:latin typeface="Times New Roman"/>
                <a:ea typeface="Times New Roman"/>
                <a:cs typeface="Traditional Arabic"/>
              </a:rPr>
              <a:t>، </a:t>
            </a:r>
            <a:r>
              <a:rPr lang="ar-DZ" sz="2800" dirty="0">
                <a:latin typeface="Arb Naskh"/>
                <a:ea typeface="Times New Roman"/>
                <a:cs typeface="Traditional Arabic"/>
              </a:rPr>
              <a:t>...............</a:t>
            </a:r>
            <a:endParaRPr lang="en-US" sz="1800" dirty="0">
              <a:ea typeface="Calibri"/>
              <a:cs typeface="Arial"/>
            </a:endParaRPr>
          </a:p>
          <a:p>
            <a:pPr algn="justLow">
              <a:lnSpc>
                <a:spcPct val="115000"/>
              </a:lnSpc>
              <a:spcBef>
                <a:spcPts val="600"/>
              </a:spcBef>
              <a:spcAft>
                <a:spcPts val="600"/>
              </a:spcAft>
            </a:pPr>
            <a:r>
              <a:rPr lang="ar-SA" sz="2800" dirty="0">
                <a:solidFill>
                  <a:srgbClr val="000000"/>
                </a:solidFill>
                <a:latin typeface="Times New Roman"/>
                <a:ea typeface="Times New Roman"/>
                <a:cs typeface="Traditional Arabic"/>
              </a:rPr>
              <a:t>2-</a:t>
            </a:r>
            <a:r>
              <a:rPr lang="ar-SA" dirty="0">
                <a:ea typeface="Calibri"/>
                <a:cs typeface="Traditional Arabic"/>
              </a:rPr>
              <a:t> </a:t>
            </a:r>
            <a:r>
              <a:rPr lang="ar-EG" dirty="0">
                <a:ea typeface="Calibri"/>
                <a:cs typeface="Traditional Arabic"/>
              </a:rPr>
              <a:t>إن المتتبع للحركة الثقافية العربية عامة، يلاحظ بكل سهولة، التمزق الذى يطبع خطابها النقدى، ويقسمه ولو بشكل غير متساو لمجموعتين هما:</a:t>
            </a:r>
            <a:r>
              <a:rPr lang="ar-DZ" sz="2800" dirty="0">
                <a:latin typeface="Arb Naskh"/>
                <a:ea typeface="Times New Roman"/>
                <a:cs typeface="Traditional Arabic"/>
              </a:rPr>
              <a:t>...............</a:t>
            </a:r>
            <a:r>
              <a:rPr lang="ar-DZ" sz="2800" b="1" dirty="0">
                <a:solidFill>
                  <a:srgbClr val="000000"/>
                </a:solidFill>
                <a:latin typeface="Times New Roman"/>
                <a:ea typeface="Times New Roman"/>
                <a:cs typeface="Traditional Arabic"/>
              </a:rPr>
              <a:t>،</a:t>
            </a:r>
            <a:r>
              <a:rPr lang="ar-DZ" sz="2800" dirty="0">
                <a:latin typeface="Arb Naskh"/>
                <a:ea typeface="Times New Roman"/>
                <a:cs typeface="Traditional Arabic"/>
              </a:rPr>
              <a:t> و...............</a:t>
            </a:r>
            <a:r>
              <a:rPr lang="ar-DZ" sz="2800" b="1" dirty="0">
                <a:solidFill>
                  <a:srgbClr val="000000"/>
                </a:solidFill>
                <a:latin typeface="Times New Roman"/>
                <a:ea typeface="Times New Roman"/>
                <a:cs typeface="Traditional Arabic"/>
              </a:rPr>
              <a:t> </a:t>
            </a:r>
            <a:endParaRPr lang="en-US" sz="1800" dirty="0">
              <a:ea typeface="Calibri"/>
              <a:cs typeface="Arial"/>
            </a:endParaRPr>
          </a:p>
          <a:p>
            <a:pPr algn="justLow">
              <a:lnSpc>
                <a:spcPct val="115000"/>
              </a:lnSpc>
              <a:spcBef>
                <a:spcPts val="600"/>
              </a:spcBef>
              <a:spcAft>
                <a:spcPts val="600"/>
              </a:spcAft>
            </a:pPr>
            <a:r>
              <a:rPr lang="ar-DZ" sz="2800" dirty="0">
                <a:solidFill>
                  <a:srgbClr val="000000"/>
                </a:solidFill>
                <a:latin typeface="Times New Roman"/>
                <a:ea typeface="Times New Roman"/>
                <a:cs typeface="Traditional Arabic"/>
              </a:rPr>
              <a:t>3</a:t>
            </a:r>
            <a:r>
              <a:rPr lang="ar-SA" sz="2800" dirty="0">
                <a:solidFill>
                  <a:srgbClr val="000000"/>
                </a:solidFill>
                <a:latin typeface="Times New Roman"/>
                <a:ea typeface="Times New Roman"/>
                <a:cs typeface="Traditional Arabic"/>
              </a:rPr>
              <a:t>- يرى محمد عبد المطلب أن البلاغة هدفت إلى خلق الإبداع، من خلال </a:t>
            </a:r>
            <a:r>
              <a:rPr lang="ar-DZ" sz="2800" dirty="0">
                <a:latin typeface="Arb Naskh"/>
                <a:ea typeface="Times New Roman"/>
                <a:cs typeface="Traditional Arabic"/>
              </a:rPr>
              <a:t>...............</a:t>
            </a:r>
            <a:r>
              <a:rPr lang="ar-SA" sz="2800" dirty="0">
                <a:solidFill>
                  <a:srgbClr val="000000"/>
                </a:solidFill>
                <a:latin typeface="Times New Roman"/>
                <a:ea typeface="Times New Roman"/>
                <a:cs typeface="Traditional Arabic"/>
              </a:rPr>
              <a:t>في حين اكتفت الأسلوبية بــــــ</a:t>
            </a:r>
            <a:r>
              <a:rPr lang="ar-DZ" sz="2800" dirty="0">
                <a:latin typeface="Arb Naskh"/>
                <a:ea typeface="Times New Roman"/>
                <a:cs typeface="Traditional Arabic"/>
              </a:rPr>
              <a:t>...............</a:t>
            </a:r>
            <a:endParaRPr lang="en-US" sz="1800" dirty="0">
              <a:ea typeface="Calibri"/>
              <a:cs typeface="Arial"/>
            </a:endParaRPr>
          </a:p>
          <a:p>
            <a:pPr indent="252095">
              <a:lnSpc>
                <a:spcPct val="150000"/>
              </a:lnSpc>
              <a:spcBef>
                <a:spcPts val="600"/>
              </a:spcBef>
              <a:spcAft>
                <a:spcPts val="600"/>
              </a:spcAft>
            </a:pPr>
            <a:endParaRPr lang="en-US" sz="1800" dirty="0">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10</a:t>
            </a:fld>
            <a:endParaRPr lang="ar-EG"/>
          </a:p>
        </p:txBody>
      </p:sp>
    </p:spTree>
    <p:extLst>
      <p:ext uri="{BB962C8B-B14F-4D97-AF65-F5344CB8AC3E}">
        <p14:creationId xmlns:p14="http://schemas.microsoft.com/office/powerpoint/2010/main" val="99245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61290" indent="0" algn="justLow">
              <a:lnSpc>
                <a:spcPct val="115000"/>
              </a:lnSpc>
              <a:spcAft>
                <a:spcPts val="1000"/>
              </a:spcAft>
              <a:buNone/>
              <a:tabLst>
                <a:tab pos="628650" algn="l"/>
              </a:tabLst>
            </a:pPr>
            <a:r>
              <a:rPr lang="ar-EG" sz="5200" b="1" dirty="0">
                <a:solidFill>
                  <a:srgbClr val="7030A0"/>
                </a:solidFill>
                <a:latin typeface="Times New Roman"/>
                <a:ea typeface="Times New Roman"/>
                <a:cs typeface="AdvertisingExtraBold"/>
              </a:rPr>
              <a:t>الدراسات النقدية العربية</a:t>
            </a:r>
            <a:endParaRPr lang="en-US" sz="5200" dirty="0">
              <a:solidFill>
                <a:srgbClr val="7030A0"/>
              </a:solidFill>
              <a:ea typeface="Calibri"/>
              <a:cs typeface="Arial"/>
            </a:endParaRPr>
          </a:p>
          <a:p>
            <a:pPr marL="161290" indent="0" algn="ctr">
              <a:lnSpc>
                <a:spcPct val="115000"/>
              </a:lnSpc>
              <a:spcAft>
                <a:spcPts val="1000"/>
              </a:spcAft>
              <a:buNone/>
            </a:pPr>
            <a:r>
              <a:rPr lang="ar-EG" sz="5200" b="1" dirty="0">
                <a:solidFill>
                  <a:srgbClr val="7030A0"/>
                </a:solidFill>
                <a:latin typeface="Times New Roman"/>
                <a:ea typeface="Times New Roman"/>
                <a:cs typeface="AdvertisingExtraBold"/>
              </a:rPr>
              <a:t>و</a:t>
            </a:r>
            <a:endParaRPr lang="en-US" sz="5200" dirty="0">
              <a:solidFill>
                <a:srgbClr val="7030A0"/>
              </a:solidFill>
              <a:ea typeface="Calibri"/>
              <a:cs typeface="Arial"/>
            </a:endParaRPr>
          </a:p>
          <a:p>
            <a:pPr marL="161290" indent="0" algn="ctr">
              <a:lnSpc>
                <a:spcPct val="115000"/>
              </a:lnSpc>
              <a:spcAft>
                <a:spcPts val="1000"/>
              </a:spcAft>
              <a:buNone/>
            </a:pPr>
            <a:r>
              <a:rPr lang="ar-EG" sz="5200" b="1" dirty="0">
                <a:solidFill>
                  <a:srgbClr val="7030A0"/>
                </a:solidFill>
                <a:latin typeface="Times New Roman"/>
                <a:ea typeface="Times New Roman"/>
                <a:cs typeface="AdvertisingExtraBold"/>
              </a:rPr>
              <a:t>الأسلوبية الغربية</a:t>
            </a:r>
            <a:endParaRPr lang="en-US" sz="5200" dirty="0">
              <a:solidFill>
                <a:srgbClr val="7030A0"/>
              </a:solidFill>
              <a:ea typeface="Calibri"/>
              <a:cs typeface="Arial"/>
            </a:endParaRPr>
          </a:p>
          <a:p>
            <a:endParaRPr lang="ar-EG" dirty="0" smtClean="0"/>
          </a:p>
          <a:p>
            <a:endParaRPr lang="ar-EG" dirty="0"/>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2</a:t>
            </a:fld>
            <a:endParaRPr lang="ar-EG"/>
          </a:p>
        </p:txBody>
      </p:sp>
    </p:spTree>
    <p:extLst>
      <p:ext uri="{BB962C8B-B14F-4D97-AF65-F5344CB8AC3E}">
        <p14:creationId xmlns:p14="http://schemas.microsoft.com/office/powerpoint/2010/main" val="102620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marL="342900" lvl="0" indent="-342900">
              <a:spcBef>
                <a:spcPct val="20000"/>
              </a:spcBef>
            </a:pPr>
            <a:r>
              <a:rPr lang="ar-EG" b="1" dirty="0" smtClean="0">
                <a:solidFill>
                  <a:schemeClr val="tx2">
                    <a:lumMod val="60000"/>
                    <a:lumOff val="40000"/>
                  </a:schemeClr>
                </a:solidFill>
              </a:rPr>
              <a:t>البحث الأسلوبي</a:t>
            </a:r>
            <a:endParaRPr lang="ar-EG" b="1" dirty="0">
              <a:solidFill>
                <a:schemeClr val="tx2">
                  <a:lumMod val="60000"/>
                  <a:lumOff val="40000"/>
                </a:schemeClr>
              </a:solidFil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3</a:t>
            </a:fld>
            <a:endParaRPr lang="ar-EG"/>
          </a:p>
        </p:txBody>
      </p:sp>
      <p:sp>
        <p:nvSpPr>
          <p:cNvPr id="6" name="Content Placeholder 5"/>
          <p:cNvSpPr>
            <a:spLocks noGrp="1"/>
          </p:cNvSpPr>
          <p:nvPr>
            <p:ph idx="1"/>
          </p:nvPr>
        </p:nvSpPr>
        <p:spPr/>
        <p:txBody>
          <a:bodyPr/>
          <a:lstStyle/>
          <a:p>
            <a:pPr indent="252095" algn="justLow">
              <a:lnSpc>
                <a:spcPct val="115000"/>
              </a:lnSpc>
              <a:spcAft>
                <a:spcPts val="1000"/>
              </a:spcAft>
            </a:pPr>
            <a:r>
              <a:rPr lang="ar-EG" dirty="0">
                <a:latin typeface="Arb Naskh"/>
                <a:ea typeface="Times New Roman"/>
                <a:cs typeface="Traditional Arabic"/>
              </a:rPr>
              <a:t>ك</a:t>
            </a:r>
            <a:r>
              <a:rPr lang="ar-DZ" dirty="0" smtClean="0">
                <a:latin typeface="Arb Naskh"/>
                <a:ea typeface="Times New Roman"/>
                <a:cs typeface="Traditional Arabic"/>
              </a:rPr>
              <a:t>ان </a:t>
            </a:r>
            <a:r>
              <a:rPr lang="ar-DZ" dirty="0">
                <a:latin typeface="Arb Naskh"/>
                <a:ea typeface="Times New Roman"/>
                <a:cs typeface="Traditional Arabic"/>
              </a:rPr>
              <a:t>الحديث عن الأسلوبية الحديثة هو الوسيلة الصّحيحة لعقد المقارنة بينها وبين موروثنا البلاغي، من خلال تحديد مفهوم الأصالة والمعاصرة، بحيث لا يكون هناك تعصُّب لقديم أو انغلاق أمام جديد</a:t>
            </a:r>
            <a:r>
              <a:rPr lang="ar-DZ" dirty="0" smtClean="0">
                <a:latin typeface="Arial"/>
                <a:ea typeface="Times New Roman"/>
                <a:cs typeface="Traditional Arabic"/>
              </a:rPr>
              <a:t>"</a:t>
            </a:r>
            <a:r>
              <a:rPr lang="ar-DZ" b="1" dirty="0" smtClean="0">
                <a:latin typeface="Arial"/>
                <a:ea typeface="Times New Roman"/>
                <a:cs typeface="Traditional Arabic"/>
              </a:rPr>
              <a:t>، </a:t>
            </a:r>
            <a:r>
              <a:rPr lang="ar-SA" dirty="0">
                <a:solidFill>
                  <a:srgbClr val="000000"/>
                </a:solidFill>
                <a:latin typeface="Times New Roman"/>
                <a:ea typeface="Times New Roman"/>
                <a:cs typeface="Traditional Arabic"/>
              </a:rPr>
              <a:t>إلا أن الدارسين العرب</a:t>
            </a:r>
            <a:r>
              <a:rPr lang="ar-SA" baseline="-25000" dirty="0">
                <a:solidFill>
                  <a:srgbClr val="000000"/>
                </a:solidFill>
                <a:latin typeface="Times New Roman"/>
                <a:ea typeface="Times New Roman"/>
                <a:cs typeface="Traditional Arabic"/>
              </a:rPr>
              <a:t>–</a:t>
            </a:r>
            <a:r>
              <a:rPr lang="ar-SA" dirty="0">
                <a:solidFill>
                  <a:srgbClr val="000000"/>
                </a:solidFill>
                <a:latin typeface="Times New Roman"/>
                <a:ea typeface="Times New Roman"/>
                <a:cs typeface="Traditional Arabic"/>
              </a:rPr>
              <a:t> </a:t>
            </a:r>
            <a:r>
              <a:rPr lang="ar-SA" b="1" dirty="0">
                <a:solidFill>
                  <a:srgbClr val="000000"/>
                </a:solidFill>
                <a:latin typeface="Times New Roman"/>
                <a:ea typeface="Times New Roman"/>
                <a:cs typeface="Traditional Arabic"/>
              </a:rPr>
              <a:t>كما يرى د. إبراهيم عبد الجواد</a:t>
            </a:r>
            <a:r>
              <a:rPr lang="ar-SA" baseline="-25000" dirty="0">
                <a:solidFill>
                  <a:srgbClr val="000000"/>
                </a:solidFill>
                <a:latin typeface="Times New Roman"/>
                <a:ea typeface="Times New Roman"/>
                <a:cs typeface="Traditional Arabic"/>
              </a:rPr>
              <a:t>-</a:t>
            </a:r>
            <a:r>
              <a:rPr lang="ar-SA" dirty="0">
                <a:solidFill>
                  <a:srgbClr val="000000"/>
                </a:solidFill>
                <a:latin typeface="Times New Roman"/>
                <a:ea typeface="Times New Roman"/>
                <a:cs typeface="Traditional Arabic"/>
              </a:rPr>
              <a:t> كانوا في هذا الباب على عدة </a:t>
            </a:r>
            <a:r>
              <a:rPr lang="ar-SA" dirty="0" smtClean="0">
                <a:solidFill>
                  <a:srgbClr val="000000"/>
                </a:solidFill>
                <a:latin typeface="Times New Roman"/>
                <a:ea typeface="Times New Roman"/>
                <a:cs typeface="Traditional Arabic"/>
              </a:rPr>
              <a:t>اتجاهات:</a:t>
            </a:r>
            <a:endParaRPr lang="en-US" sz="1800" dirty="0">
              <a:ea typeface="Calibri"/>
              <a:cs typeface="Arial"/>
            </a:endParaRPr>
          </a:p>
          <a:p>
            <a:endParaRPr lang="ar-EG" dirty="0"/>
          </a:p>
        </p:txBody>
      </p:sp>
    </p:spTree>
    <p:extLst>
      <p:ext uri="{BB962C8B-B14F-4D97-AF65-F5344CB8AC3E}">
        <p14:creationId xmlns:p14="http://schemas.microsoft.com/office/powerpoint/2010/main" val="201883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marL="342900" lvl="0" indent="269875">
              <a:lnSpc>
                <a:spcPct val="115000"/>
              </a:lnSpc>
              <a:spcBef>
                <a:spcPct val="20000"/>
              </a:spcBef>
              <a:spcAft>
                <a:spcPts val="1000"/>
              </a:spcAft>
            </a:pPr>
            <a:r>
              <a:rPr lang="ar-EG" sz="4800" b="1" dirty="0" smtClean="0"/>
              <a:t>اتجاهات البحث الأسلوبي</a:t>
            </a:r>
            <a:endParaRPr lang="ar-EG" sz="4800" b="1" dirty="0"/>
          </a:p>
        </p:txBody>
      </p:sp>
      <p:sp>
        <p:nvSpPr>
          <p:cNvPr id="3" name="Content Placeholder 2"/>
          <p:cNvSpPr>
            <a:spLocks noGrp="1"/>
          </p:cNvSpPr>
          <p:nvPr>
            <p:ph idx="1"/>
          </p:nvPr>
        </p:nvSpPr>
        <p:spPr/>
        <p:txBody>
          <a:bodyPr>
            <a:normAutofit/>
          </a:bodyPr>
          <a:lstStyle/>
          <a:p>
            <a:pPr indent="252095" algn="justLow">
              <a:lnSpc>
                <a:spcPct val="115000"/>
              </a:lnSpc>
              <a:spcAft>
                <a:spcPts val="1000"/>
              </a:spcAft>
            </a:pPr>
            <a:endParaRPr lang="en-US" sz="1800" dirty="0">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4</a:t>
            </a:fld>
            <a:endParaRPr lang="ar-EG"/>
          </a:p>
        </p:txBody>
      </p:sp>
      <p:graphicFrame>
        <p:nvGraphicFramePr>
          <p:cNvPr id="6" name="Diagram 5"/>
          <p:cNvGraphicFramePr/>
          <p:nvPr>
            <p:extLst>
              <p:ext uri="{D42A27DB-BD31-4B8C-83A1-F6EECF244321}">
                <p14:modId xmlns:p14="http://schemas.microsoft.com/office/powerpoint/2010/main" val="42987031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408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ar-EG" sz="4800" b="1" dirty="0">
                <a:solidFill>
                  <a:prstClr val="black"/>
                </a:solidFill>
              </a:rPr>
              <a:t>اتجاهات البحث الأسلوبي</a:t>
            </a:r>
            <a:endParaRPr lang="ar-EG" sz="2800" b="1"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5</a:t>
            </a:fld>
            <a:endParaRPr lang="ar-EG"/>
          </a:p>
        </p:txBody>
      </p:sp>
      <p:sp>
        <p:nvSpPr>
          <p:cNvPr id="8" name="Content Placeholder 7"/>
          <p:cNvSpPr>
            <a:spLocks noGrp="1"/>
          </p:cNvSpPr>
          <p:nvPr>
            <p:ph idx="1"/>
          </p:nvPr>
        </p:nvSpPr>
        <p:spPr/>
        <p:txBody>
          <a:bodyPr/>
          <a:lstStyle/>
          <a:p>
            <a:pPr lvl="0"/>
            <a:endParaRPr lang="ar-EG" dirty="0"/>
          </a:p>
          <a:p>
            <a:endParaRPr lang="ar-EG" dirty="0"/>
          </a:p>
        </p:txBody>
      </p:sp>
      <p:sp>
        <p:nvSpPr>
          <p:cNvPr id="9" name="Rounded Rectangle 8"/>
          <p:cNvSpPr/>
          <p:nvPr/>
        </p:nvSpPr>
        <p:spPr>
          <a:xfrm>
            <a:off x="3851920" y="1700808"/>
            <a:ext cx="2304256" cy="64807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EG" sz="2000" b="1" dirty="0" smtClean="0"/>
              <a:t>اتجاهات البحث الأسلوبي</a:t>
            </a:r>
            <a:endParaRPr lang="ar-EG" sz="2000" b="1" dirty="0"/>
          </a:p>
        </p:txBody>
      </p:sp>
      <p:sp>
        <p:nvSpPr>
          <p:cNvPr id="10" name="Rounded Rectangle 9"/>
          <p:cNvSpPr/>
          <p:nvPr/>
        </p:nvSpPr>
        <p:spPr>
          <a:xfrm>
            <a:off x="6660232" y="2924944"/>
            <a:ext cx="1800200" cy="72008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EG" sz="2800" b="1" dirty="0" smtClean="0"/>
              <a:t>الاتجاه الأول</a:t>
            </a:r>
            <a:endParaRPr lang="ar-EG" sz="2800" b="1" dirty="0"/>
          </a:p>
        </p:txBody>
      </p:sp>
      <p:sp>
        <p:nvSpPr>
          <p:cNvPr id="12" name="Rounded Rectangle 11"/>
          <p:cNvSpPr/>
          <p:nvPr/>
        </p:nvSpPr>
        <p:spPr>
          <a:xfrm>
            <a:off x="6812632" y="4221088"/>
            <a:ext cx="1800200" cy="72008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2000" b="1" dirty="0" smtClean="0"/>
              <a:t>محمد عبد المطلب</a:t>
            </a:r>
            <a:endParaRPr lang="ar-EG" sz="2000" b="1" dirty="0"/>
          </a:p>
        </p:txBody>
      </p:sp>
      <p:sp>
        <p:nvSpPr>
          <p:cNvPr id="13" name="Rounded Rectangle 12"/>
          <p:cNvSpPr/>
          <p:nvPr/>
        </p:nvSpPr>
        <p:spPr>
          <a:xfrm>
            <a:off x="3906597" y="2924944"/>
            <a:ext cx="1800200" cy="72008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EG" sz="2800" dirty="0" smtClean="0"/>
              <a:t>الاتجاه الثاني</a:t>
            </a:r>
            <a:endParaRPr lang="ar-EG" sz="2800" dirty="0"/>
          </a:p>
        </p:txBody>
      </p:sp>
      <p:sp>
        <p:nvSpPr>
          <p:cNvPr id="14" name="Rounded Rectangle 13"/>
          <p:cNvSpPr/>
          <p:nvPr/>
        </p:nvSpPr>
        <p:spPr>
          <a:xfrm>
            <a:off x="4860032" y="4189558"/>
            <a:ext cx="1800200" cy="72008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800" b="1" dirty="0" smtClean="0"/>
              <a:t>شكري عياد</a:t>
            </a:r>
            <a:endParaRPr lang="ar-EG" sz="2800" b="1" dirty="0"/>
          </a:p>
        </p:txBody>
      </p:sp>
      <p:sp>
        <p:nvSpPr>
          <p:cNvPr id="15" name="Rounded Rectangle 14"/>
          <p:cNvSpPr/>
          <p:nvPr/>
        </p:nvSpPr>
        <p:spPr>
          <a:xfrm>
            <a:off x="2951820" y="4189558"/>
            <a:ext cx="1800200" cy="72008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smtClean="0"/>
              <a:t>يوسف أبو العدس</a:t>
            </a:r>
            <a:endParaRPr lang="ar-EG" sz="2000" b="1" dirty="0"/>
          </a:p>
        </p:txBody>
      </p:sp>
      <p:sp>
        <p:nvSpPr>
          <p:cNvPr id="16" name="Rounded Rectangle 15"/>
          <p:cNvSpPr/>
          <p:nvPr/>
        </p:nvSpPr>
        <p:spPr>
          <a:xfrm>
            <a:off x="827584" y="2924944"/>
            <a:ext cx="1800200" cy="72008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EG" sz="2800" b="1" dirty="0" smtClean="0"/>
              <a:t>الاتجاه الثالث</a:t>
            </a:r>
            <a:endParaRPr lang="ar-EG" sz="2800" b="1" dirty="0"/>
          </a:p>
        </p:txBody>
      </p:sp>
      <p:sp>
        <p:nvSpPr>
          <p:cNvPr id="17" name="Rounded Rectangle 16"/>
          <p:cNvSpPr/>
          <p:nvPr/>
        </p:nvSpPr>
        <p:spPr>
          <a:xfrm>
            <a:off x="251520" y="4189558"/>
            <a:ext cx="2376264" cy="103964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r>
              <a:rPr lang="ar-SA" sz="2000" dirty="0">
                <a:solidFill>
                  <a:srgbClr val="000000"/>
                </a:solidFill>
                <a:latin typeface="Times New Roman"/>
                <a:ea typeface="Times New Roman"/>
                <a:cs typeface="Traditional Arabic"/>
              </a:rPr>
              <a:t>فنادى أصحاب هذا الاتجاه إلى </a:t>
            </a:r>
            <a:r>
              <a:rPr lang="ar-SA" sz="2000" dirty="0" smtClean="0">
                <a:solidFill>
                  <a:srgbClr val="000000"/>
                </a:solidFill>
                <a:latin typeface="Times New Roman"/>
                <a:ea typeface="Times New Roman"/>
                <a:cs typeface="Traditional Arabic"/>
              </a:rPr>
              <a:t>عدم إقامة </a:t>
            </a:r>
            <a:r>
              <a:rPr lang="ar-SA" sz="2000" dirty="0">
                <a:solidFill>
                  <a:srgbClr val="000000"/>
                </a:solidFill>
                <a:latin typeface="Times New Roman"/>
                <a:ea typeface="Times New Roman"/>
                <a:cs typeface="Traditional Arabic"/>
              </a:rPr>
              <a:t>علاقة خلافية بين البلاغة والأسلوبية</a:t>
            </a:r>
            <a:endParaRPr lang="ar-EG" sz="2000" dirty="0"/>
          </a:p>
        </p:txBody>
      </p:sp>
      <p:cxnSp>
        <p:nvCxnSpPr>
          <p:cNvPr id="19" name="Straight Arrow Connector 18"/>
          <p:cNvCxnSpPr>
            <a:stCxn id="9" idx="2"/>
          </p:cNvCxnSpPr>
          <p:nvPr/>
        </p:nvCxnSpPr>
        <p:spPr>
          <a:xfrm>
            <a:off x="5004048" y="2348880"/>
            <a:ext cx="0" cy="57606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1" name="Straight Arrow Connector 20"/>
          <p:cNvCxnSpPr>
            <a:stCxn id="9" idx="2"/>
          </p:cNvCxnSpPr>
          <p:nvPr/>
        </p:nvCxnSpPr>
        <p:spPr>
          <a:xfrm>
            <a:off x="5004048" y="2348880"/>
            <a:ext cx="1656184" cy="57606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3" name="Straight Arrow Connector 22"/>
          <p:cNvCxnSpPr>
            <a:stCxn id="9" idx="2"/>
          </p:cNvCxnSpPr>
          <p:nvPr/>
        </p:nvCxnSpPr>
        <p:spPr>
          <a:xfrm flipH="1">
            <a:off x="2339752" y="2348880"/>
            <a:ext cx="2664296" cy="57606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Straight Arrow Connector 24"/>
          <p:cNvCxnSpPr>
            <a:stCxn id="10" idx="2"/>
          </p:cNvCxnSpPr>
          <p:nvPr/>
        </p:nvCxnSpPr>
        <p:spPr>
          <a:xfrm>
            <a:off x="7560332" y="3645024"/>
            <a:ext cx="0" cy="544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2"/>
            <a:endCxn id="17" idx="0"/>
          </p:cNvCxnSpPr>
          <p:nvPr/>
        </p:nvCxnSpPr>
        <p:spPr>
          <a:xfrm flipH="1">
            <a:off x="1439652" y="3645024"/>
            <a:ext cx="288032" cy="544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3" idx="2"/>
          </p:cNvCxnSpPr>
          <p:nvPr/>
        </p:nvCxnSpPr>
        <p:spPr>
          <a:xfrm flipH="1">
            <a:off x="4499992" y="3645024"/>
            <a:ext cx="306705" cy="544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3" idx="2"/>
          </p:cNvCxnSpPr>
          <p:nvPr/>
        </p:nvCxnSpPr>
        <p:spPr>
          <a:xfrm>
            <a:off x="4806697" y="3645024"/>
            <a:ext cx="485383" cy="544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3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ar-SA" sz="3200" b="1" dirty="0">
                <a:solidFill>
                  <a:srgbClr val="000000"/>
                </a:solidFill>
                <a:latin typeface="Times New Roman"/>
                <a:ea typeface="Times New Roman"/>
                <a:cs typeface="Traditional Arabic"/>
              </a:rPr>
              <a:t>الاتجاه الأول</a:t>
            </a:r>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6</a:t>
            </a:fld>
            <a:endParaRPr lang="ar-EG"/>
          </a:p>
        </p:txBody>
      </p:sp>
      <p:sp>
        <p:nvSpPr>
          <p:cNvPr id="3" name="Content Placeholder 2"/>
          <p:cNvSpPr>
            <a:spLocks noGrp="1"/>
          </p:cNvSpPr>
          <p:nvPr>
            <p:ph idx="1"/>
          </p:nvPr>
        </p:nvSpPr>
        <p:spPr/>
        <p:txBody>
          <a:bodyPr/>
          <a:lstStyle/>
          <a:p>
            <a:pPr indent="252095" algn="justLow">
              <a:lnSpc>
                <a:spcPct val="115000"/>
              </a:lnSpc>
              <a:spcAft>
                <a:spcPts val="1000"/>
              </a:spcAft>
            </a:pPr>
            <a:r>
              <a:rPr lang="ar-SA" dirty="0" smtClean="0">
                <a:solidFill>
                  <a:srgbClr val="000000"/>
                </a:solidFill>
                <a:latin typeface="Times New Roman"/>
                <a:ea typeface="Times New Roman"/>
                <a:cs typeface="Traditional Arabic"/>
              </a:rPr>
              <a:t>نظر </a:t>
            </a:r>
            <a:r>
              <a:rPr lang="ar-SA" dirty="0">
                <a:solidFill>
                  <a:srgbClr val="000000"/>
                </a:solidFill>
                <a:latin typeface="Times New Roman"/>
                <a:ea typeface="Times New Roman"/>
                <a:cs typeface="Traditional Arabic"/>
              </a:rPr>
              <a:t>إلى الأسلوبية والبلاغة من خلال الفروقات التي لمحها فيها، فاعتمد أن البلاغة كانت قد توقفت في نموها وتحجرت في قوالبها، ولم تحاول الوصول إلى بحث العمل الأدبي كاملاً.</a:t>
            </a:r>
            <a:endParaRPr lang="en-US" sz="1800" dirty="0">
              <a:ea typeface="Calibri"/>
              <a:cs typeface="Arial"/>
            </a:endParaRPr>
          </a:p>
          <a:p>
            <a:pPr indent="252095" algn="justLow">
              <a:lnSpc>
                <a:spcPct val="115000"/>
              </a:lnSpc>
            </a:pPr>
            <a:r>
              <a:rPr lang="ar-SA" dirty="0">
                <a:solidFill>
                  <a:srgbClr val="000000"/>
                </a:solidFill>
                <a:latin typeface="Times New Roman"/>
                <a:ea typeface="Times New Roman"/>
                <a:cs typeface="Traditional Arabic"/>
              </a:rPr>
              <a:t>وقد تمثل هذا الموقف في عدة دارسين عرب، كان من أبرزهم، محمد عبدالمطلب، في كتابه" البلاغة والأسلوب"، وكانت الفروق التي لاحظها على العِلْمَيْن كما يأتي:</a:t>
            </a:r>
            <a:endParaRPr lang="en-US" sz="1800" dirty="0">
              <a:ea typeface="Calibri"/>
              <a:cs typeface="Arial"/>
            </a:endParaRPr>
          </a:p>
          <a:p>
            <a:endParaRPr lang="ar-EG" dirty="0"/>
          </a:p>
        </p:txBody>
      </p:sp>
    </p:spTree>
    <p:extLst>
      <p:ext uri="{BB962C8B-B14F-4D97-AF65-F5344CB8AC3E}">
        <p14:creationId xmlns:p14="http://schemas.microsoft.com/office/powerpoint/2010/main" val="361453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indent="269875">
              <a:lnSpc>
                <a:spcPct val="115000"/>
              </a:lnSpc>
              <a:spcAft>
                <a:spcPts val="1000"/>
              </a:spcAft>
            </a:pPr>
            <a:r>
              <a:rPr lang="ar-SA" sz="3200" b="1" dirty="0">
                <a:solidFill>
                  <a:srgbClr val="000000"/>
                </a:solidFill>
                <a:latin typeface="Times New Roman"/>
                <a:ea typeface="Times New Roman"/>
                <a:cs typeface="Traditional Arabic"/>
              </a:rPr>
              <a:t>الاتجاه الأول</a:t>
            </a:r>
            <a:endParaRPr lang="en-US" sz="1800" dirty="0">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7</a:t>
            </a:fld>
            <a:endParaRPr lang="ar-EG"/>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88921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215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ar-EG" sz="6000" b="1" dirty="0" smtClean="0">
                <a:solidFill>
                  <a:srgbClr val="FF0000"/>
                </a:solidFill>
              </a:rPr>
              <a:t>الاتجاه الأول</a:t>
            </a:r>
            <a:endParaRPr lang="ar-EG" sz="6000"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indent="252095" algn="justLow">
              <a:lnSpc>
                <a:spcPct val="115000"/>
              </a:lnSpc>
              <a:spcAft>
                <a:spcPts val="1000"/>
              </a:spcAft>
            </a:pPr>
            <a:r>
              <a:rPr lang="ar-SA" sz="3300" b="1" dirty="0">
                <a:solidFill>
                  <a:srgbClr val="000000"/>
                </a:solidFill>
                <a:latin typeface="Times New Roman"/>
                <a:ea typeface="Times New Roman"/>
                <a:cs typeface="Traditional Arabic"/>
              </a:rPr>
              <a:t>أما من حيث مبدأ الحكم</a:t>
            </a:r>
            <a:r>
              <a:rPr lang="ar-SA" sz="3300" dirty="0">
                <a:solidFill>
                  <a:srgbClr val="000000"/>
                </a:solidFill>
                <a:latin typeface="Times New Roman"/>
                <a:ea typeface="Times New Roman"/>
                <a:cs typeface="Traditional Arabic"/>
              </a:rPr>
              <a:t>، فكانت البلاغة، بحسب هذا الاتجاه، تعتمد أنماطاً مسقبة، وتصنيفات جاهزة تحكم من خلالها، بينما تتحدد الأسلوبية بقيود المنهج العلمي الوصفي.</a:t>
            </a:r>
            <a:endParaRPr lang="en-US" sz="2100" dirty="0">
              <a:ea typeface="Calibri"/>
              <a:cs typeface="Arial"/>
            </a:endParaRPr>
          </a:p>
          <a:p>
            <a:pPr indent="252095" algn="justLow">
              <a:lnSpc>
                <a:spcPct val="115000"/>
              </a:lnSpc>
              <a:spcAft>
                <a:spcPts val="1000"/>
              </a:spcAft>
            </a:pPr>
            <a:r>
              <a:rPr lang="ar-SA" sz="3300" b="1" dirty="0">
                <a:solidFill>
                  <a:srgbClr val="000000"/>
                </a:solidFill>
                <a:latin typeface="Times New Roman"/>
                <a:ea typeface="Times New Roman"/>
                <a:cs typeface="Traditional Arabic"/>
              </a:rPr>
              <a:t>وفي الموقف من الإبداع</a:t>
            </a:r>
            <a:r>
              <a:rPr lang="ar-SA" sz="3300" dirty="0">
                <a:solidFill>
                  <a:srgbClr val="000000"/>
                </a:solidFill>
                <a:latin typeface="Times New Roman"/>
                <a:ea typeface="Times New Roman"/>
                <a:cs typeface="Traditional Arabic"/>
              </a:rPr>
              <a:t>، هدفت البلاغة إلى خلق الإبداع، من خلال وصاياها التقييمية، في حين اكتفت الأسلوبية بالسعي نحو تعليل الظاهرة الإبداعية بعد أن يتقرر وجودها.</a:t>
            </a:r>
            <a:endParaRPr lang="en-US" sz="2100" dirty="0">
              <a:ea typeface="Calibri"/>
              <a:cs typeface="Arial"/>
            </a:endParaRPr>
          </a:p>
          <a:p>
            <a:pPr indent="252095" algn="justLow">
              <a:lnSpc>
                <a:spcPct val="115000"/>
              </a:lnSpc>
              <a:spcAft>
                <a:spcPts val="1000"/>
              </a:spcAft>
            </a:pPr>
            <a:r>
              <a:rPr lang="ar-SA" sz="3300" b="1" dirty="0">
                <a:solidFill>
                  <a:srgbClr val="000000"/>
                </a:solidFill>
                <a:latin typeface="Times New Roman"/>
                <a:ea typeface="Times New Roman"/>
                <a:cs typeface="Traditional Arabic"/>
              </a:rPr>
              <a:t>وأما الموقف من الشكل والمضمون</a:t>
            </a:r>
            <a:r>
              <a:rPr lang="ar-SA" sz="3300" dirty="0">
                <a:solidFill>
                  <a:srgbClr val="000000"/>
                </a:solidFill>
                <a:latin typeface="Times New Roman"/>
                <a:ea typeface="Times New Roman"/>
                <a:cs typeface="Traditional Arabic"/>
              </a:rPr>
              <a:t>، فكانت رؤية هذا الاتجاه تنظر إلى أن البلاغة اعتمدت الفصل بين الشكل والمضمون، بيمنا رفضت الأسلوبية هذا الفصل.</a:t>
            </a:r>
            <a:endParaRPr lang="en-US" sz="2100" dirty="0">
              <a:ea typeface="Calibri"/>
              <a:cs typeface="Arial"/>
            </a:endParaRPr>
          </a:p>
          <a:p>
            <a:pPr indent="252095">
              <a:lnSpc>
                <a:spcPct val="115000"/>
              </a:lnSpc>
              <a:spcAft>
                <a:spcPts val="1000"/>
              </a:spcAft>
            </a:pPr>
            <a:endParaRPr lang="en-US" sz="1800" dirty="0">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8</a:t>
            </a:fld>
            <a:endParaRPr lang="ar-EG"/>
          </a:p>
        </p:txBody>
      </p:sp>
    </p:spTree>
    <p:extLst>
      <p:ext uri="{BB962C8B-B14F-4D97-AF65-F5344CB8AC3E}">
        <p14:creationId xmlns:p14="http://schemas.microsoft.com/office/powerpoint/2010/main" val="50077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b="1" dirty="0" smtClean="0"/>
              <a:t>نقد الاتجاه الأول</a:t>
            </a:r>
            <a:endParaRPr lang="ar-EG" b="1" dirty="0"/>
          </a:p>
        </p:txBody>
      </p:sp>
      <p:sp>
        <p:nvSpPr>
          <p:cNvPr id="3" name="Content Placeholder 2"/>
          <p:cNvSpPr>
            <a:spLocks noGrp="1"/>
          </p:cNvSpPr>
          <p:nvPr>
            <p:ph idx="1"/>
          </p:nvPr>
        </p:nvSpPr>
        <p:spPr/>
        <p:txBody>
          <a:bodyPr>
            <a:normAutofit fontScale="85000" lnSpcReduction="20000"/>
          </a:bodyPr>
          <a:lstStyle/>
          <a:p>
            <a:pPr indent="252095" algn="justLow">
              <a:lnSpc>
                <a:spcPct val="115000"/>
              </a:lnSpc>
              <a:spcAft>
                <a:spcPts val="1000"/>
              </a:spcAft>
            </a:pPr>
            <a:r>
              <a:rPr lang="ar-SA" b="1" dirty="0">
                <a:solidFill>
                  <a:srgbClr val="000000"/>
                </a:solidFill>
                <a:latin typeface="Times New Roman"/>
                <a:ea typeface="Times New Roman"/>
                <a:cs typeface="Traditional Arabic"/>
              </a:rPr>
              <a:t>ولم يرق هذا الرأى للدكتور إبراهيم عبد الجواد فقال:</a:t>
            </a:r>
            <a:endParaRPr lang="en-US" sz="1800" b="1" dirty="0">
              <a:ea typeface="Calibri"/>
              <a:cs typeface="Arial"/>
            </a:endParaRPr>
          </a:p>
          <a:p>
            <a:pPr indent="252095" algn="justLow">
              <a:lnSpc>
                <a:spcPct val="115000"/>
              </a:lnSpc>
              <a:spcAft>
                <a:spcPts val="1000"/>
              </a:spcAft>
            </a:pPr>
            <a:r>
              <a:rPr lang="ar-SA" b="1" dirty="0" smtClean="0">
                <a:solidFill>
                  <a:srgbClr val="000000"/>
                </a:solidFill>
                <a:latin typeface="Times New Roman"/>
                <a:ea typeface="Times New Roman"/>
                <a:cs typeface="Traditional Arabic"/>
              </a:rPr>
              <a:t>ويعد </a:t>
            </a:r>
            <a:r>
              <a:rPr lang="ar-SA" b="1" dirty="0">
                <a:solidFill>
                  <a:srgbClr val="000000"/>
                </a:solidFill>
                <a:latin typeface="Times New Roman"/>
                <a:ea typeface="Times New Roman"/>
                <a:cs typeface="Traditional Arabic"/>
              </a:rPr>
              <a:t>هذا التشخيص صحيحاً إذا </a:t>
            </a:r>
            <a:r>
              <a:rPr lang="ar-SA" b="1" dirty="0" smtClean="0">
                <a:solidFill>
                  <a:srgbClr val="000000"/>
                </a:solidFill>
                <a:latin typeface="Times New Roman"/>
                <a:ea typeface="Times New Roman"/>
                <a:cs typeface="Traditional Arabic"/>
              </a:rPr>
              <a:t>ثبت</a:t>
            </a:r>
            <a:r>
              <a:rPr lang="ar-EG" b="1" dirty="0" smtClean="0">
                <a:solidFill>
                  <a:srgbClr val="000000"/>
                </a:solidFill>
                <a:latin typeface="Times New Roman"/>
                <a:ea typeface="Times New Roman"/>
                <a:cs typeface="Traditional Arabic"/>
              </a:rPr>
              <a:t>:</a:t>
            </a:r>
          </a:p>
          <a:p>
            <a:pPr indent="252095" algn="justLow">
              <a:lnSpc>
                <a:spcPct val="115000"/>
              </a:lnSpc>
              <a:spcAft>
                <a:spcPts val="1000"/>
              </a:spcAft>
            </a:pPr>
            <a:r>
              <a:rPr lang="ar-EG" b="1" dirty="0" smtClean="0">
                <a:solidFill>
                  <a:srgbClr val="000000"/>
                </a:solidFill>
                <a:latin typeface="Times New Roman"/>
                <a:ea typeface="Times New Roman"/>
                <a:cs typeface="Traditional Arabic"/>
              </a:rPr>
              <a:t>1-</a:t>
            </a:r>
            <a:r>
              <a:rPr lang="ar-SA" b="1" dirty="0" smtClean="0">
                <a:solidFill>
                  <a:srgbClr val="000000"/>
                </a:solidFill>
                <a:latin typeface="Times New Roman"/>
                <a:ea typeface="Times New Roman"/>
                <a:cs typeface="Traditional Arabic"/>
              </a:rPr>
              <a:t> </a:t>
            </a:r>
            <a:r>
              <a:rPr lang="ar-SA" b="1" dirty="0">
                <a:solidFill>
                  <a:srgbClr val="000000"/>
                </a:solidFill>
                <a:latin typeface="Times New Roman"/>
                <a:ea typeface="Times New Roman"/>
                <a:cs typeface="Traditional Arabic"/>
              </a:rPr>
              <a:t>أن البلاغة العربية فصلت بين الشكل </a:t>
            </a:r>
            <a:r>
              <a:rPr lang="ar-SA" b="1" dirty="0" smtClean="0">
                <a:solidFill>
                  <a:srgbClr val="000000"/>
                </a:solidFill>
                <a:latin typeface="Times New Roman"/>
                <a:ea typeface="Times New Roman"/>
                <a:cs typeface="Traditional Arabic"/>
              </a:rPr>
              <a:t>والمضمون</a:t>
            </a:r>
            <a:r>
              <a:rPr lang="ar-EG" b="1" dirty="0" smtClean="0">
                <a:solidFill>
                  <a:srgbClr val="000000"/>
                </a:solidFill>
                <a:latin typeface="Times New Roman"/>
                <a:ea typeface="Times New Roman"/>
                <a:cs typeface="Traditional Arabic"/>
              </a:rPr>
              <a:t>.</a:t>
            </a:r>
          </a:p>
          <a:p>
            <a:pPr indent="252095" algn="justLow">
              <a:lnSpc>
                <a:spcPct val="115000"/>
              </a:lnSpc>
              <a:spcAft>
                <a:spcPts val="1000"/>
              </a:spcAft>
            </a:pPr>
            <a:r>
              <a:rPr lang="ar-EG" b="1" dirty="0" smtClean="0">
                <a:solidFill>
                  <a:srgbClr val="000000"/>
                </a:solidFill>
                <a:latin typeface="Times New Roman"/>
                <a:ea typeface="Times New Roman"/>
                <a:cs typeface="Traditional Arabic"/>
              </a:rPr>
              <a:t>2- </a:t>
            </a:r>
            <a:r>
              <a:rPr lang="ar-SA" b="1" dirty="0" smtClean="0">
                <a:solidFill>
                  <a:srgbClr val="000000"/>
                </a:solidFill>
                <a:latin typeface="Times New Roman"/>
                <a:ea typeface="Times New Roman"/>
                <a:cs typeface="Traditional Arabic"/>
              </a:rPr>
              <a:t>أن </a:t>
            </a:r>
            <a:r>
              <a:rPr lang="ar-SA" b="1" dirty="0">
                <a:solidFill>
                  <a:srgbClr val="000000"/>
                </a:solidFill>
                <a:latin typeface="Times New Roman"/>
                <a:ea typeface="Times New Roman"/>
                <a:cs typeface="Traditional Arabic"/>
              </a:rPr>
              <a:t>المنهج الوصفي كان غائباً </a:t>
            </a:r>
            <a:r>
              <a:rPr lang="ar-SA" b="1" dirty="0" smtClean="0">
                <a:solidFill>
                  <a:srgbClr val="000000"/>
                </a:solidFill>
                <a:latin typeface="Times New Roman"/>
                <a:ea typeface="Times New Roman"/>
                <a:cs typeface="Traditional Arabic"/>
              </a:rPr>
              <a:t>عنها</a:t>
            </a:r>
            <a:r>
              <a:rPr lang="ar-EG" b="1" dirty="0" smtClean="0">
                <a:solidFill>
                  <a:srgbClr val="000000"/>
                </a:solidFill>
                <a:latin typeface="Times New Roman"/>
                <a:ea typeface="Times New Roman"/>
                <a:cs typeface="Traditional Arabic"/>
              </a:rPr>
              <a:t>.</a:t>
            </a:r>
          </a:p>
          <a:p>
            <a:pPr indent="252095" algn="justLow">
              <a:lnSpc>
                <a:spcPct val="115000"/>
              </a:lnSpc>
              <a:spcAft>
                <a:spcPts val="1000"/>
              </a:spcAft>
            </a:pPr>
            <a:r>
              <a:rPr lang="ar-EG" b="1" dirty="0" smtClean="0">
                <a:solidFill>
                  <a:srgbClr val="000000"/>
                </a:solidFill>
                <a:latin typeface="Times New Roman"/>
                <a:ea typeface="Times New Roman"/>
                <a:cs typeface="Traditional Arabic"/>
              </a:rPr>
              <a:t>3-</a:t>
            </a:r>
            <a:r>
              <a:rPr lang="ar-SA" b="1" dirty="0" smtClean="0">
                <a:solidFill>
                  <a:srgbClr val="000000"/>
                </a:solidFill>
                <a:latin typeface="Times New Roman"/>
                <a:ea typeface="Times New Roman"/>
                <a:cs typeface="Traditional Arabic"/>
              </a:rPr>
              <a:t> </a:t>
            </a:r>
            <a:r>
              <a:rPr lang="ar-SA" b="1" dirty="0">
                <a:solidFill>
                  <a:srgbClr val="000000"/>
                </a:solidFill>
                <a:latin typeface="Times New Roman"/>
                <a:ea typeface="Times New Roman"/>
                <a:cs typeface="Traditional Arabic"/>
              </a:rPr>
              <a:t>إذا قصرنا دراستنا على كتاب بلاغي واحد تتجلى فيه هذه المفارقات، وقد ثبت أن البلاغة لا تنظر إلى الشكل في معزل عن المضمون، كما أنها لا تسعى إلى تعليل الظاهرة الإبداعية، على الرغم من أنها تتصف في الغالب بصفة </a:t>
            </a:r>
            <a:r>
              <a:rPr lang="ar-SA" b="1" dirty="0" smtClean="0">
                <a:solidFill>
                  <a:srgbClr val="000000"/>
                </a:solidFill>
                <a:latin typeface="Times New Roman"/>
                <a:ea typeface="Times New Roman"/>
                <a:cs typeface="Traditional Arabic"/>
              </a:rPr>
              <a:t>المعيارية</a:t>
            </a:r>
            <a:r>
              <a:rPr lang="ar-EG" dirty="0" smtClean="0">
                <a:solidFill>
                  <a:srgbClr val="000000"/>
                </a:solidFill>
                <a:latin typeface="Times New Roman"/>
                <a:ea typeface="Times New Roman"/>
                <a:cs typeface="Traditional Arabic"/>
              </a:rPr>
              <a:t>.</a:t>
            </a:r>
          </a:p>
          <a:p>
            <a:pPr indent="252095" algn="ctr">
              <a:lnSpc>
                <a:spcPct val="115000"/>
              </a:lnSpc>
              <a:spcAft>
                <a:spcPts val="1000"/>
              </a:spcAft>
            </a:pPr>
            <a:r>
              <a:rPr lang="ar-EG" sz="2100" b="1" dirty="0" smtClean="0">
                <a:solidFill>
                  <a:srgbClr val="000000"/>
                </a:solidFill>
                <a:latin typeface="Times New Roman"/>
                <a:ea typeface="Calibri"/>
                <a:cs typeface="Traditional Arabic"/>
              </a:rPr>
              <a:t>(لمزيد من التفصيلات أرجو الرجوع إلى المصدر التعليمي)</a:t>
            </a:r>
            <a:endParaRPr lang="en-US" sz="2100" b="1" dirty="0">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9</a:t>
            </a:fld>
            <a:endParaRPr lang="ar-EG"/>
          </a:p>
        </p:txBody>
      </p:sp>
    </p:spTree>
    <p:extLst>
      <p:ext uri="{BB962C8B-B14F-4D97-AF65-F5344CB8AC3E}">
        <p14:creationId xmlns:p14="http://schemas.microsoft.com/office/powerpoint/2010/main" val="3243253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564</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مقرر بلاغة ( الأسلوبيات ) A413</vt:lpstr>
      <vt:lpstr>PowerPoint Presentation</vt:lpstr>
      <vt:lpstr>البحث الأسلوبي</vt:lpstr>
      <vt:lpstr>اتجاهات البحث الأسلوبي</vt:lpstr>
      <vt:lpstr>اتجاهات البحث الأسلوبي</vt:lpstr>
      <vt:lpstr>الاتجاه الأول</vt:lpstr>
      <vt:lpstr>الاتجاه الأول</vt:lpstr>
      <vt:lpstr>الاتجاه الأول</vt:lpstr>
      <vt:lpstr>نقد الاتجاه الأول</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علم الأسلوب (المحاضرة1)</dc:title>
  <dc:creator>VISTA CENTER</dc:creator>
  <cp:lastModifiedBy>VISTA CENTER</cp:lastModifiedBy>
  <cp:revision>15</cp:revision>
  <dcterms:created xsi:type="dcterms:W3CDTF">2020-11-11T19:09:17Z</dcterms:created>
  <dcterms:modified xsi:type="dcterms:W3CDTF">2021-05-07T18:56:21Z</dcterms:modified>
</cp:coreProperties>
</file>