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80" r:id="rId5"/>
    <p:sldId id="264" r:id="rId6"/>
    <p:sldId id="281" r:id="rId7"/>
    <p:sldId id="273" r:id="rId8"/>
    <p:sldId id="283" r:id="rId9"/>
    <p:sldId id="282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iFNEsP2GVazE82JGamXQ==" hashData="+WjT67QUJr3nAzRg5KB/3dkH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46869-20BD-4872-91B1-AD04DA01988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DA6F7048-B526-4453-9727-67E919982E2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كمال الاتصال</a:t>
          </a:r>
          <a:endParaRPr lang="ar-EG" dirty="0"/>
        </a:p>
      </dgm:t>
    </dgm:pt>
    <dgm:pt modelId="{3D8A6A38-5F9F-4F6F-A4A4-D86910AE154C}" type="parTrans" cxnId="{678CCDCF-D04A-4D39-A4EE-036EDB7E7D29}">
      <dgm:prSet/>
      <dgm:spPr/>
      <dgm:t>
        <a:bodyPr/>
        <a:lstStyle/>
        <a:p>
          <a:pPr rtl="1"/>
          <a:endParaRPr lang="ar-EG"/>
        </a:p>
      </dgm:t>
    </dgm:pt>
    <dgm:pt modelId="{D7B44569-FE25-40E5-9927-3816AF177FA3}" type="sibTrans" cxnId="{678CCDCF-D04A-4D39-A4EE-036EDB7E7D29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1E559812-B7CB-4B6B-A46B-9FF632204C1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كمال الانقطاع</a:t>
          </a:r>
          <a:endParaRPr lang="ar-EG" dirty="0"/>
        </a:p>
      </dgm:t>
    </dgm:pt>
    <dgm:pt modelId="{0A06DC06-0DE7-4995-92A3-F7028568F138}" type="parTrans" cxnId="{2555A8D0-26A3-478C-8AB5-438B69CE5977}">
      <dgm:prSet/>
      <dgm:spPr/>
      <dgm:t>
        <a:bodyPr/>
        <a:lstStyle/>
        <a:p>
          <a:pPr rtl="1"/>
          <a:endParaRPr lang="ar-EG"/>
        </a:p>
      </dgm:t>
    </dgm:pt>
    <dgm:pt modelId="{6DCC15B2-5D06-4D63-A73F-4149E297BAB7}" type="sibTrans" cxnId="{2555A8D0-26A3-478C-8AB5-438B69CE597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64293E81-6C1B-4BF1-BE62-78EA3FF334C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شبه كمال الاتصال</a:t>
          </a:r>
          <a:endParaRPr lang="ar-EG" dirty="0"/>
        </a:p>
      </dgm:t>
    </dgm:pt>
    <dgm:pt modelId="{3AE4DBC5-08BB-48F3-979F-FB2B00F564BB}" type="parTrans" cxnId="{15EC2D23-FB62-457C-B882-B2C9D8D6DCEA}">
      <dgm:prSet/>
      <dgm:spPr/>
      <dgm:t>
        <a:bodyPr/>
        <a:lstStyle/>
        <a:p>
          <a:pPr rtl="1"/>
          <a:endParaRPr lang="ar-EG"/>
        </a:p>
      </dgm:t>
    </dgm:pt>
    <dgm:pt modelId="{DECBD7DF-230E-48C8-A88B-11571D138F90}" type="sibTrans" cxnId="{15EC2D23-FB62-457C-B882-B2C9D8D6DCEA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F955D0E3-E62A-4481-B3C6-B002C01096B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شبه كمال الانقطاع</a:t>
          </a:r>
          <a:endParaRPr lang="ar-EG" dirty="0"/>
        </a:p>
      </dgm:t>
    </dgm:pt>
    <dgm:pt modelId="{2AA2566E-71EB-4828-8B5F-FA36808EDAA7}" type="parTrans" cxnId="{97E7A79B-D076-4436-A0C0-91A2A27FD10E}">
      <dgm:prSet/>
      <dgm:spPr/>
      <dgm:t>
        <a:bodyPr/>
        <a:lstStyle/>
        <a:p>
          <a:pPr rtl="1"/>
          <a:endParaRPr lang="ar-EG"/>
        </a:p>
      </dgm:t>
    </dgm:pt>
    <dgm:pt modelId="{F7F76DE5-7014-416C-BC19-B0C8DE866A06}" type="sibTrans" cxnId="{97E7A79B-D076-4436-A0C0-91A2A27FD10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39060780-93FB-4ABF-86CC-5406BD212C07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التوسط بين الكمالين</a:t>
          </a:r>
          <a:endParaRPr lang="ar-EG" dirty="0"/>
        </a:p>
      </dgm:t>
    </dgm:pt>
    <dgm:pt modelId="{972A59A1-A5B8-441F-A4F0-17ACF438E196}" type="parTrans" cxnId="{4B8BDDD2-8D6E-4561-877C-F5FBBC196513}">
      <dgm:prSet/>
      <dgm:spPr/>
      <dgm:t>
        <a:bodyPr/>
        <a:lstStyle/>
        <a:p>
          <a:pPr rtl="1"/>
          <a:endParaRPr lang="ar-EG"/>
        </a:p>
      </dgm:t>
    </dgm:pt>
    <dgm:pt modelId="{41905B8C-AFB8-4010-A50C-331B48037733}" type="sibTrans" cxnId="{4B8BDDD2-8D6E-4561-877C-F5FBBC196513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54893BC2-198A-4F0B-AE1D-53D80F470904}" type="pres">
      <dgm:prSet presAssocID="{1DB46869-20BD-4872-91B1-AD04DA0198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E762EAE7-A5E4-4CD2-AC7C-9DD81AE26C7E}" type="pres">
      <dgm:prSet presAssocID="{DA6F7048-B526-4453-9727-67E919982E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0720500-043F-449F-8B14-C71DF0D443DF}" type="pres">
      <dgm:prSet presAssocID="{DA6F7048-B526-4453-9727-67E919982E20}" presName="spNode" presStyleCnt="0"/>
      <dgm:spPr/>
    </dgm:pt>
    <dgm:pt modelId="{2C4750E3-2715-4033-AA65-E4DBC48342F0}" type="pres">
      <dgm:prSet presAssocID="{D7B44569-FE25-40E5-9927-3816AF177FA3}" presName="sibTrans" presStyleLbl="sibTrans1D1" presStyleIdx="0" presStyleCnt="5"/>
      <dgm:spPr/>
      <dgm:t>
        <a:bodyPr/>
        <a:lstStyle/>
        <a:p>
          <a:pPr rtl="1"/>
          <a:endParaRPr lang="ar-EG"/>
        </a:p>
      </dgm:t>
    </dgm:pt>
    <dgm:pt modelId="{EB08BCDE-4AB0-4E9A-9FED-DA1CC9031B72}" type="pres">
      <dgm:prSet presAssocID="{1E559812-B7CB-4B6B-A46B-9FF632204C1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863E9D5-60AA-4C3F-A6BD-EA41E88685D6}" type="pres">
      <dgm:prSet presAssocID="{1E559812-B7CB-4B6B-A46B-9FF632204C1C}" presName="spNode" presStyleCnt="0"/>
      <dgm:spPr/>
    </dgm:pt>
    <dgm:pt modelId="{2A3FA9AD-CBE2-4017-8E10-B511738E1E8F}" type="pres">
      <dgm:prSet presAssocID="{6DCC15B2-5D06-4D63-A73F-4149E297BAB7}" presName="sibTrans" presStyleLbl="sibTrans1D1" presStyleIdx="1" presStyleCnt="5"/>
      <dgm:spPr/>
      <dgm:t>
        <a:bodyPr/>
        <a:lstStyle/>
        <a:p>
          <a:pPr rtl="1"/>
          <a:endParaRPr lang="ar-EG"/>
        </a:p>
      </dgm:t>
    </dgm:pt>
    <dgm:pt modelId="{6EDC5555-AA09-4B12-885B-06C3BDEA2224}" type="pres">
      <dgm:prSet presAssocID="{64293E81-6C1B-4BF1-BE62-78EA3FF334C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9E9F6A4-548D-4E06-8935-E5E922CC528C}" type="pres">
      <dgm:prSet presAssocID="{64293E81-6C1B-4BF1-BE62-78EA3FF334C8}" presName="spNode" presStyleCnt="0"/>
      <dgm:spPr/>
    </dgm:pt>
    <dgm:pt modelId="{EFC9A432-267B-43EC-ACDA-7CAE9F333030}" type="pres">
      <dgm:prSet presAssocID="{DECBD7DF-230E-48C8-A88B-11571D138F90}" presName="sibTrans" presStyleLbl="sibTrans1D1" presStyleIdx="2" presStyleCnt="5"/>
      <dgm:spPr/>
      <dgm:t>
        <a:bodyPr/>
        <a:lstStyle/>
        <a:p>
          <a:pPr rtl="1"/>
          <a:endParaRPr lang="ar-EG"/>
        </a:p>
      </dgm:t>
    </dgm:pt>
    <dgm:pt modelId="{4B1BB3E1-A938-44DF-B2A3-1C18580A4C2B}" type="pres">
      <dgm:prSet presAssocID="{F955D0E3-E62A-4481-B3C6-B002C01096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9536B1-481A-45E4-85F5-45A095946879}" type="pres">
      <dgm:prSet presAssocID="{F955D0E3-E62A-4481-B3C6-B002C01096B7}" presName="spNode" presStyleCnt="0"/>
      <dgm:spPr/>
    </dgm:pt>
    <dgm:pt modelId="{17D56A34-D488-4BC3-91B8-C56EEE6CA2F8}" type="pres">
      <dgm:prSet presAssocID="{F7F76DE5-7014-416C-BC19-B0C8DE866A06}" presName="sibTrans" presStyleLbl="sibTrans1D1" presStyleIdx="3" presStyleCnt="5"/>
      <dgm:spPr/>
      <dgm:t>
        <a:bodyPr/>
        <a:lstStyle/>
        <a:p>
          <a:pPr rtl="1"/>
          <a:endParaRPr lang="ar-EG"/>
        </a:p>
      </dgm:t>
    </dgm:pt>
    <dgm:pt modelId="{769585A2-D1FF-43BD-90E9-24E3AA8324EF}" type="pres">
      <dgm:prSet presAssocID="{39060780-93FB-4ABF-86CC-5406BD212C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D7F5167-98AC-4016-94D7-70115398F20F}" type="pres">
      <dgm:prSet presAssocID="{39060780-93FB-4ABF-86CC-5406BD212C07}" presName="spNode" presStyleCnt="0"/>
      <dgm:spPr/>
    </dgm:pt>
    <dgm:pt modelId="{2939E08D-5671-4C47-A578-7BA60B0F8DAB}" type="pres">
      <dgm:prSet presAssocID="{41905B8C-AFB8-4010-A50C-331B48037733}" presName="sibTrans" presStyleLbl="sibTrans1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2555A8D0-26A3-478C-8AB5-438B69CE5977}" srcId="{1DB46869-20BD-4872-91B1-AD04DA01988E}" destId="{1E559812-B7CB-4B6B-A46B-9FF632204C1C}" srcOrd="1" destOrd="0" parTransId="{0A06DC06-0DE7-4995-92A3-F7028568F138}" sibTransId="{6DCC15B2-5D06-4D63-A73F-4149E297BAB7}"/>
    <dgm:cxn modelId="{6467D960-1278-4EF1-97E5-5493961487A1}" type="presOf" srcId="{6DCC15B2-5D06-4D63-A73F-4149E297BAB7}" destId="{2A3FA9AD-CBE2-4017-8E10-B511738E1E8F}" srcOrd="0" destOrd="0" presId="urn:microsoft.com/office/officeart/2005/8/layout/cycle5"/>
    <dgm:cxn modelId="{678CCDCF-D04A-4D39-A4EE-036EDB7E7D29}" srcId="{1DB46869-20BD-4872-91B1-AD04DA01988E}" destId="{DA6F7048-B526-4453-9727-67E919982E20}" srcOrd="0" destOrd="0" parTransId="{3D8A6A38-5F9F-4F6F-A4A4-D86910AE154C}" sibTransId="{D7B44569-FE25-40E5-9927-3816AF177FA3}"/>
    <dgm:cxn modelId="{97E7A79B-D076-4436-A0C0-91A2A27FD10E}" srcId="{1DB46869-20BD-4872-91B1-AD04DA01988E}" destId="{F955D0E3-E62A-4481-B3C6-B002C01096B7}" srcOrd="3" destOrd="0" parTransId="{2AA2566E-71EB-4828-8B5F-FA36808EDAA7}" sibTransId="{F7F76DE5-7014-416C-BC19-B0C8DE866A06}"/>
    <dgm:cxn modelId="{354CFE53-107C-4ECE-BE86-1AD87D6AB7E4}" type="presOf" srcId="{D7B44569-FE25-40E5-9927-3816AF177FA3}" destId="{2C4750E3-2715-4033-AA65-E4DBC48342F0}" srcOrd="0" destOrd="0" presId="urn:microsoft.com/office/officeart/2005/8/layout/cycle5"/>
    <dgm:cxn modelId="{D1C3FE26-D9CB-4092-A5C7-5B7A0AF1FE33}" type="presOf" srcId="{41905B8C-AFB8-4010-A50C-331B48037733}" destId="{2939E08D-5671-4C47-A578-7BA60B0F8DAB}" srcOrd="0" destOrd="0" presId="urn:microsoft.com/office/officeart/2005/8/layout/cycle5"/>
    <dgm:cxn modelId="{03023F1B-464C-4CA4-8744-CAF5F03680E2}" type="presOf" srcId="{F7F76DE5-7014-416C-BC19-B0C8DE866A06}" destId="{17D56A34-D488-4BC3-91B8-C56EEE6CA2F8}" srcOrd="0" destOrd="0" presId="urn:microsoft.com/office/officeart/2005/8/layout/cycle5"/>
    <dgm:cxn modelId="{A100604C-F7FE-4D96-8486-BD94458F6E5E}" type="presOf" srcId="{1DB46869-20BD-4872-91B1-AD04DA01988E}" destId="{54893BC2-198A-4F0B-AE1D-53D80F470904}" srcOrd="0" destOrd="0" presId="urn:microsoft.com/office/officeart/2005/8/layout/cycle5"/>
    <dgm:cxn modelId="{A73D541F-CCF6-4E28-BFB9-84F20B7652B1}" type="presOf" srcId="{39060780-93FB-4ABF-86CC-5406BD212C07}" destId="{769585A2-D1FF-43BD-90E9-24E3AA8324EF}" srcOrd="0" destOrd="0" presId="urn:microsoft.com/office/officeart/2005/8/layout/cycle5"/>
    <dgm:cxn modelId="{EEAC8DB8-EDD4-4985-87BC-DCD8C8DF4DA2}" type="presOf" srcId="{F955D0E3-E62A-4481-B3C6-B002C01096B7}" destId="{4B1BB3E1-A938-44DF-B2A3-1C18580A4C2B}" srcOrd="0" destOrd="0" presId="urn:microsoft.com/office/officeart/2005/8/layout/cycle5"/>
    <dgm:cxn modelId="{AF627713-11F5-4596-B1CA-8BABFA82D289}" type="presOf" srcId="{1E559812-B7CB-4B6B-A46B-9FF632204C1C}" destId="{EB08BCDE-4AB0-4E9A-9FED-DA1CC9031B72}" srcOrd="0" destOrd="0" presId="urn:microsoft.com/office/officeart/2005/8/layout/cycle5"/>
    <dgm:cxn modelId="{F4FF0D77-F4D5-47E4-8E31-15489FA17AFD}" type="presOf" srcId="{DECBD7DF-230E-48C8-A88B-11571D138F90}" destId="{EFC9A432-267B-43EC-ACDA-7CAE9F333030}" srcOrd="0" destOrd="0" presId="urn:microsoft.com/office/officeart/2005/8/layout/cycle5"/>
    <dgm:cxn modelId="{F4B17425-8ABF-44CF-BDBA-1E6033D403F3}" type="presOf" srcId="{DA6F7048-B526-4453-9727-67E919982E20}" destId="{E762EAE7-A5E4-4CD2-AC7C-9DD81AE26C7E}" srcOrd="0" destOrd="0" presId="urn:microsoft.com/office/officeart/2005/8/layout/cycle5"/>
    <dgm:cxn modelId="{4B8BDDD2-8D6E-4561-877C-F5FBBC196513}" srcId="{1DB46869-20BD-4872-91B1-AD04DA01988E}" destId="{39060780-93FB-4ABF-86CC-5406BD212C07}" srcOrd="4" destOrd="0" parTransId="{972A59A1-A5B8-441F-A4F0-17ACF438E196}" sibTransId="{41905B8C-AFB8-4010-A50C-331B48037733}"/>
    <dgm:cxn modelId="{8FD4D28C-C72D-4704-8EF2-EC06C56393FD}" type="presOf" srcId="{64293E81-6C1B-4BF1-BE62-78EA3FF334C8}" destId="{6EDC5555-AA09-4B12-885B-06C3BDEA2224}" srcOrd="0" destOrd="0" presId="urn:microsoft.com/office/officeart/2005/8/layout/cycle5"/>
    <dgm:cxn modelId="{15EC2D23-FB62-457C-B882-B2C9D8D6DCEA}" srcId="{1DB46869-20BD-4872-91B1-AD04DA01988E}" destId="{64293E81-6C1B-4BF1-BE62-78EA3FF334C8}" srcOrd="2" destOrd="0" parTransId="{3AE4DBC5-08BB-48F3-979F-FB2B00F564BB}" sibTransId="{DECBD7DF-230E-48C8-A88B-11571D138F90}"/>
    <dgm:cxn modelId="{EBDA2CD1-2A90-4E74-9F37-2F10D27DE13F}" type="presParOf" srcId="{54893BC2-198A-4F0B-AE1D-53D80F470904}" destId="{E762EAE7-A5E4-4CD2-AC7C-9DD81AE26C7E}" srcOrd="0" destOrd="0" presId="urn:microsoft.com/office/officeart/2005/8/layout/cycle5"/>
    <dgm:cxn modelId="{B37E25D7-6CA2-42F8-9851-4B03FEC14966}" type="presParOf" srcId="{54893BC2-198A-4F0B-AE1D-53D80F470904}" destId="{30720500-043F-449F-8B14-C71DF0D443DF}" srcOrd="1" destOrd="0" presId="urn:microsoft.com/office/officeart/2005/8/layout/cycle5"/>
    <dgm:cxn modelId="{C6F18C58-7730-4451-9A02-9B5AEF71E7FB}" type="presParOf" srcId="{54893BC2-198A-4F0B-AE1D-53D80F470904}" destId="{2C4750E3-2715-4033-AA65-E4DBC48342F0}" srcOrd="2" destOrd="0" presId="urn:microsoft.com/office/officeart/2005/8/layout/cycle5"/>
    <dgm:cxn modelId="{C7FD166F-4635-4E92-A2DE-9E4E74397AA0}" type="presParOf" srcId="{54893BC2-198A-4F0B-AE1D-53D80F470904}" destId="{EB08BCDE-4AB0-4E9A-9FED-DA1CC9031B72}" srcOrd="3" destOrd="0" presId="urn:microsoft.com/office/officeart/2005/8/layout/cycle5"/>
    <dgm:cxn modelId="{8AD5F8A5-674C-4935-AAD6-8C296627358B}" type="presParOf" srcId="{54893BC2-198A-4F0B-AE1D-53D80F470904}" destId="{0863E9D5-60AA-4C3F-A6BD-EA41E88685D6}" srcOrd="4" destOrd="0" presId="urn:microsoft.com/office/officeart/2005/8/layout/cycle5"/>
    <dgm:cxn modelId="{9FC918B7-60B2-4EC2-B3D8-D4FAC9840F97}" type="presParOf" srcId="{54893BC2-198A-4F0B-AE1D-53D80F470904}" destId="{2A3FA9AD-CBE2-4017-8E10-B511738E1E8F}" srcOrd="5" destOrd="0" presId="urn:microsoft.com/office/officeart/2005/8/layout/cycle5"/>
    <dgm:cxn modelId="{776BFEE1-55D0-4AA9-891A-ECFB74B2A8F5}" type="presParOf" srcId="{54893BC2-198A-4F0B-AE1D-53D80F470904}" destId="{6EDC5555-AA09-4B12-885B-06C3BDEA2224}" srcOrd="6" destOrd="0" presId="urn:microsoft.com/office/officeart/2005/8/layout/cycle5"/>
    <dgm:cxn modelId="{81E8A83A-451F-455B-9DCE-CC2C3C416A82}" type="presParOf" srcId="{54893BC2-198A-4F0B-AE1D-53D80F470904}" destId="{49E9F6A4-548D-4E06-8935-E5E922CC528C}" srcOrd="7" destOrd="0" presId="urn:microsoft.com/office/officeart/2005/8/layout/cycle5"/>
    <dgm:cxn modelId="{906F7690-AB4F-473F-AD39-C5A8750AE898}" type="presParOf" srcId="{54893BC2-198A-4F0B-AE1D-53D80F470904}" destId="{EFC9A432-267B-43EC-ACDA-7CAE9F333030}" srcOrd="8" destOrd="0" presId="urn:microsoft.com/office/officeart/2005/8/layout/cycle5"/>
    <dgm:cxn modelId="{DDDE22F7-0B5A-4F73-9BBB-B84D089FC1CE}" type="presParOf" srcId="{54893BC2-198A-4F0B-AE1D-53D80F470904}" destId="{4B1BB3E1-A938-44DF-B2A3-1C18580A4C2B}" srcOrd="9" destOrd="0" presId="urn:microsoft.com/office/officeart/2005/8/layout/cycle5"/>
    <dgm:cxn modelId="{702A3B62-44C5-4293-94C8-4698A2DB57C5}" type="presParOf" srcId="{54893BC2-198A-4F0B-AE1D-53D80F470904}" destId="{3A9536B1-481A-45E4-85F5-45A095946879}" srcOrd="10" destOrd="0" presId="urn:microsoft.com/office/officeart/2005/8/layout/cycle5"/>
    <dgm:cxn modelId="{E6106AE6-0BF2-48D6-99F8-BAE253D38967}" type="presParOf" srcId="{54893BC2-198A-4F0B-AE1D-53D80F470904}" destId="{17D56A34-D488-4BC3-91B8-C56EEE6CA2F8}" srcOrd="11" destOrd="0" presId="urn:microsoft.com/office/officeart/2005/8/layout/cycle5"/>
    <dgm:cxn modelId="{A3CC6210-DD35-46EB-82FB-3F3129A227F3}" type="presParOf" srcId="{54893BC2-198A-4F0B-AE1D-53D80F470904}" destId="{769585A2-D1FF-43BD-90E9-24E3AA8324EF}" srcOrd="12" destOrd="0" presId="urn:microsoft.com/office/officeart/2005/8/layout/cycle5"/>
    <dgm:cxn modelId="{EA733A3C-F442-4E62-A983-EFF020A18260}" type="presParOf" srcId="{54893BC2-198A-4F0B-AE1D-53D80F470904}" destId="{DD7F5167-98AC-4016-94D7-70115398F20F}" srcOrd="13" destOrd="0" presId="urn:microsoft.com/office/officeart/2005/8/layout/cycle5"/>
    <dgm:cxn modelId="{7552B8A2-FBD1-461A-9763-5332473952D9}" type="presParOf" srcId="{54893BC2-198A-4F0B-AE1D-53D80F470904}" destId="{2939E08D-5671-4C47-A578-7BA60B0F8DA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2EAE7-A5E4-4CD2-AC7C-9DD81AE26C7E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كمال الاتصال</a:t>
          </a:r>
          <a:endParaRPr lang="ar-EG" sz="2300" kern="1200" dirty="0"/>
        </a:p>
      </dsp:txBody>
      <dsp:txXfrm>
        <a:off x="2422865" y="44730"/>
        <a:ext cx="1250268" cy="783022"/>
      </dsp:txXfrm>
    </dsp:sp>
    <dsp:sp modelId="{2C4750E3-2715-4033-AA65-E4DBC48342F0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EB08BCDE-4AB0-4E9A-9FED-DA1CC9031B7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كمال الانقطاع</a:t>
          </a:r>
          <a:endParaRPr lang="ar-EG" sz="2300" kern="1200" dirty="0"/>
        </a:p>
      </dsp:txBody>
      <dsp:txXfrm>
        <a:off x="4070661" y="1241923"/>
        <a:ext cx="1250268" cy="783022"/>
      </dsp:txXfrm>
    </dsp:sp>
    <dsp:sp modelId="{2A3FA9AD-CBE2-4017-8E10-B511738E1E8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EDC5555-AA09-4B12-885B-06C3BDEA222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شبه كمال الاتصال</a:t>
          </a:r>
          <a:endParaRPr lang="ar-EG" sz="2300" kern="1200" dirty="0"/>
        </a:p>
      </dsp:txBody>
      <dsp:txXfrm>
        <a:off x="3441259" y="3179023"/>
        <a:ext cx="1250268" cy="783022"/>
      </dsp:txXfrm>
    </dsp:sp>
    <dsp:sp modelId="{EFC9A432-267B-43EC-ACDA-7CAE9F333030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4B1BB3E1-A938-44DF-B2A3-1C18580A4C2B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شبه كمال الانقطاع</a:t>
          </a:r>
          <a:endParaRPr lang="ar-EG" sz="2300" kern="1200" dirty="0"/>
        </a:p>
      </dsp:txBody>
      <dsp:txXfrm>
        <a:off x="1404472" y="3179023"/>
        <a:ext cx="1250268" cy="783022"/>
      </dsp:txXfrm>
    </dsp:sp>
    <dsp:sp modelId="{17D56A34-D488-4BC3-91B8-C56EEE6CA2F8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69585A2-D1FF-43BD-90E9-24E3AA8324EF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 smtClean="0"/>
            <a:t>التوسط بين الكمالين</a:t>
          </a:r>
          <a:endParaRPr lang="ar-EG" sz="2300" kern="1200" dirty="0"/>
        </a:p>
      </dsp:txBody>
      <dsp:txXfrm>
        <a:off x="775070" y="1241923"/>
        <a:ext cx="1250268" cy="783022"/>
      </dsp:txXfrm>
    </dsp:sp>
    <dsp:sp modelId="{2939E08D-5671-4C47-A578-7BA60B0F8DAB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7687BD-1215-474F-A701-1C17013A7FC8}" type="datetimeFigureOut">
              <a:rPr lang="ar-EG" smtClean="0"/>
              <a:t>23/05/1442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415C74-503D-4EFE-8816-2F8496CCF5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43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2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3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8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3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0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57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32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0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49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74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>
                <a:solidFill>
                  <a:schemeClr val="tx1"/>
                </a:solidFill>
                <a:ea typeface="+mn-ea"/>
                <a:cs typeface="Arial"/>
              </a:rPr>
              <a:t>مقرر </a:t>
            </a:r>
            <a:r>
              <a:rPr lang="ar-EG" b="1" dirty="0" smtClean="0">
                <a:solidFill>
                  <a:schemeClr val="tx1"/>
                </a:solidFill>
                <a:ea typeface="+mn-ea"/>
                <a:cs typeface="Arial"/>
              </a:rPr>
              <a:t>البلاغة العربية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endParaRPr lang="ar-EG" sz="3300" b="1" dirty="0" smtClean="0">
              <a:solidFill>
                <a:srgbClr val="0070C0"/>
              </a:solidFill>
            </a:endParaRPr>
          </a:p>
          <a:p>
            <a:pPr lvl="0"/>
            <a:r>
              <a:rPr lang="ar-EG" sz="3300" b="1" dirty="0" smtClean="0">
                <a:solidFill>
                  <a:srgbClr val="0070C0"/>
                </a:solidFill>
              </a:rPr>
              <a:t>إعداد: د.محمد </a:t>
            </a:r>
            <a:r>
              <a:rPr lang="ar-EG" sz="3300" b="1" dirty="0">
                <a:solidFill>
                  <a:srgbClr val="0070C0"/>
                </a:solidFill>
              </a:rPr>
              <a:t>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</a:t>
            </a:r>
            <a:r>
              <a:rPr lang="ar-EG" sz="3300" b="1" dirty="0" smtClean="0">
                <a:solidFill>
                  <a:srgbClr val="0070C0"/>
                </a:solidFill>
              </a:rPr>
              <a:t>العربية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91" y="21318"/>
            <a:ext cx="18478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smtClean="0"/>
              <a:t>د.محمد عبد الله محمد</a:t>
            </a:r>
            <a:endParaRPr lang="ar-EG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7311791" y="1196752"/>
            <a:ext cx="1832209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كلية الآداب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ar-EG" sz="2600" b="1" dirty="0" smtClean="0">
              <a:solidFill>
                <a:srgbClr val="7030A0"/>
              </a:solidFill>
            </a:endParaRPr>
          </a:p>
          <a:p>
            <a:pPr lvl="0" indent="0" algn="ctr">
              <a:lnSpc>
                <a:spcPct val="80000"/>
              </a:lnSpc>
              <a:buNone/>
              <a:tabLst>
                <a:tab pos="1368425" algn="r"/>
                <a:tab pos="1458595" algn="r"/>
              </a:tabLst>
            </a:pPr>
            <a:endParaRPr lang="ar-EG" sz="9600" b="1" dirty="0">
              <a:solidFill>
                <a:srgbClr val="7030A0"/>
              </a:solidFill>
              <a:latin typeface="Times New Roman"/>
              <a:ea typeface="Times New Roman"/>
              <a:cs typeface="DTP Naskh"/>
            </a:endParaRPr>
          </a:p>
          <a:p>
            <a:pPr lvl="0" indent="0" algn="ctr">
              <a:lnSpc>
                <a:spcPct val="80000"/>
              </a:lnSpc>
              <a:buNone/>
              <a:tabLst>
                <a:tab pos="1368425" algn="r"/>
                <a:tab pos="1458595" algn="r"/>
              </a:tabLst>
            </a:pPr>
            <a:r>
              <a:rPr lang="ar-EG" sz="9600" b="1" dirty="0">
                <a:solidFill>
                  <a:srgbClr val="7030A0"/>
                </a:solidFill>
                <a:latin typeface="Times New Roman"/>
                <a:ea typeface="Times New Roman"/>
                <a:cs typeface="DTP Naskh"/>
              </a:rPr>
              <a:t> </a:t>
            </a:r>
            <a:endParaRPr lang="en-US" sz="36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7200" dirty="0">
              <a:solidFill>
                <a:srgbClr val="002060"/>
              </a:solidFill>
              <a:ea typeface="Calibri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2</a:t>
            </a:fld>
            <a:endParaRPr lang="ar-EG"/>
          </a:p>
        </p:txBody>
      </p:sp>
      <p:sp>
        <p:nvSpPr>
          <p:cNvPr id="2" name="Rectangle 1"/>
          <p:cNvSpPr/>
          <p:nvPr/>
        </p:nvSpPr>
        <p:spPr>
          <a:xfrm>
            <a:off x="1916465" y="2976569"/>
            <a:ext cx="5311070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algn="ctr">
              <a:lnSpc>
                <a:spcPct val="80000"/>
              </a:lnSpc>
              <a:spcBef>
                <a:spcPct val="20000"/>
              </a:spcBef>
              <a:tabLst>
                <a:tab pos="1368425" algn="r"/>
                <a:tab pos="1458595" algn="r"/>
              </a:tabLst>
            </a:pPr>
            <a:r>
              <a:rPr lang="ar-SA" sz="8000" b="1" dirty="0">
                <a:solidFill>
                  <a:srgbClr val="7030A0"/>
                </a:solidFill>
                <a:latin typeface="Times New Roman"/>
                <a:ea typeface="Times New Roman"/>
                <a:cs typeface="DTP Naskh"/>
              </a:rPr>
              <a:t>الــوصــل والــفـصـل </a:t>
            </a:r>
            <a:endParaRPr lang="en-US" sz="2800" dirty="0">
              <a:solidFill>
                <a:srgbClr val="7030A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2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sz="3600" b="1" dirty="0">
                <a:ea typeface="Calibri"/>
              </a:rPr>
              <a:t>الــوصــل والــفـصـل </a:t>
            </a:r>
            <a:endParaRPr lang="en-US" sz="3600" b="1" dirty="0">
              <a:ea typeface="Calibri"/>
              <a:cs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3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32321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إنّ الوصلَ جمعٌ وربطٌ بين جُملتينِ (بالواو خاصةً)</a:t>
            </a:r>
            <a:r>
              <a:rPr lang="ar-SA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لصلةٍ بينهما في الصورةِ والمعنى ، أو لدفع اللَّبسِ  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والفصلُ  تركُ الربطِ بين الجُملتينِ،</a:t>
            </a:r>
            <a:r>
              <a:rPr lang="ar-SA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إمَّا لأنهما مُتحدتانِ صورةً ومعنًى ، أو بمنزلةِ المتحدتينِ ، وإمَّا لأنهُ لا صلةَ بينهما في الصورة ِأو في المعنَى .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5783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4800" dirty="0">
                <a:solidFill>
                  <a:srgbClr val="7030A0"/>
                </a:solidFill>
              </a:rPr>
              <a:t>مواضعُ الوصلِ : </a:t>
            </a:r>
            <a:endParaRPr lang="ar-EG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DTP Naskh"/>
              </a:rPr>
              <a:t>الوصلُ هو عطفُ جملةٍ على أخرى ( بالواو )، ويقعُ في ثلاثةِ مواضعَ :</a:t>
            </a:r>
            <a:endParaRPr lang="en-US" sz="1800" dirty="0">
              <a:ea typeface="Calibri"/>
              <a:cs typeface="Arial"/>
            </a:endParaRPr>
          </a:p>
          <a:p>
            <a:pPr indent="2698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000" b="1" dirty="0">
                <a:latin typeface="Times New Roman"/>
                <a:ea typeface="Times New Roman"/>
                <a:cs typeface="DTP Naskh"/>
              </a:rPr>
              <a:t>الأولُ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b="1" baseline="-25000" dirty="0">
                <a:latin typeface="Times New Roman"/>
                <a:ea typeface="Times New Roman"/>
                <a:cs typeface="Simplified Arabic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إذا اتحدتِ الجملتانِ في الخبريةِ والإنشائيةِ لفظاً ومعنًى، أو معنًى فقط ، ولم يكنْ هناكَ سببٌ يقتضي الفصلَ بينهما ، وكانتْ بينهما مناسبةٌ تامةٌ في المعنى .</a:t>
            </a:r>
            <a:endParaRPr lang="en-US" sz="2400" dirty="0">
              <a:ea typeface="Calibri"/>
              <a:cs typeface="Arial"/>
            </a:endParaRPr>
          </a:p>
          <a:p>
            <a:pPr algn="justLow"/>
            <a:r>
              <a:rPr lang="ar-SA" sz="4000" b="1" dirty="0">
                <a:latin typeface="Times New Roman"/>
                <a:ea typeface="Times New Roman"/>
                <a:cs typeface="DTP Naskh"/>
              </a:rPr>
              <a:t>الثاني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b="1" baseline="-25000" dirty="0">
                <a:latin typeface="Times New Roman"/>
                <a:ea typeface="Times New Roman"/>
                <a:cs typeface="Simplified Arabic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دفعُ توهُمِ غيرِ المرادِ ، وذلك إذا اختلفتِ الجملتانِ في الخبريةِ والإنشائيةِ ، وكان الفصل يُوهمُ خلافَ المقصودِ</a:t>
            </a:r>
            <a:r>
              <a:rPr lang="ar-EG" dirty="0"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r>
              <a:rPr lang="ar-SA" b="1" dirty="0">
                <a:latin typeface="Times New Roman"/>
                <a:ea typeface="Times New Roman"/>
                <a:cs typeface="Simplified Arabic"/>
              </a:rPr>
              <a:t>الثالثُ </a:t>
            </a:r>
            <a:r>
              <a:rPr lang="ar-SA" b="1" baseline="-25000" dirty="0">
                <a:latin typeface="Times New Roman"/>
                <a:ea typeface="Times New Roman"/>
                <a:cs typeface="Simplified Arabic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إذا كان للجملةِ الأولى محلٌّ منَ الإعرابِ ، وقصدَ تشريكَ الجملةِ الثانيةِ لها في الإعرابِ ، حيثُ لا مانعَ </a:t>
            </a:r>
            <a:endParaRPr lang="ar-EG" dirty="0"/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843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sz="3600" dirty="0">
                <a:solidFill>
                  <a:srgbClr val="7030A0"/>
                </a:solidFill>
                <a:ea typeface="Calibri"/>
              </a:rPr>
              <a:t>مواضعُ الفصلِ : </a:t>
            </a:r>
            <a:endParaRPr lang="en-US" sz="3600" dirty="0">
              <a:solidFill>
                <a:srgbClr val="7030A0"/>
              </a:solidFill>
              <a:ea typeface="Calibri"/>
              <a:cs typeface="Arial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5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يجبُ الفصلُ في كلِّ موضعٍ من المواضعِ الخمسةِ الآتيةِ : 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93748362"/>
              </p:ext>
            </p:extLst>
          </p:nvPr>
        </p:nvGraphicFramePr>
        <p:xfrm>
          <a:off x="1475656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7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5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الموضعُ الأولُ</a:t>
            </a:r>
            <a:r>
              <a:rPr lang="ar-SA" sz="20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000" b="1" baseline="-25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sz="20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« كمالُ الاتصالِ » وهو اتحادُ الجملتيِن اتحاداً تاماً وامتزاجاً معنوياً ، بحيث تُنزَّلُ الثانيةُ من الأولى منزلةَ نفسِها كما في الحالات التالية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  <a:sym typeface="Wingdings"/>
              </a:rPr>
              <a:t></a:t>
            </a:r>
            <a:r>
              <a:rPr lang="en-US" sz="2400" dirty="0">
                <a:solidFill>
                  <a:prstClr val="black"/>
                </a:solidFill>
                <a:latin typeface="Simplified Arabic"/>
                <a:ea typeface="Times New Roman"/>
                <a:cs typeface="Arial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أنْ تكونَ الجملةُ الثانيةُ بمنزلةِ البدل من الجملة ِالأولى، نحو قوله تعالى : { </a:t>
            </a:r>
            <a:r>
              <a:rPr lang="ar-SA" sz="2400" b="1" dirty="0">
                <a:solidFill>
                  <a:prstClr val="black"/>
                </a:solidFill>
                <a:latin typeface="Simplified Arabic"/>
                <a:ea typeface="Times New Roman"/>
              </a:rPr>
              <a:t>وَاتَّقُوا الَّذِي أَمَدَّكُم بِمَا تَعْلَمُونَ (132) أَمَدَّكُم بِأَنْعَامٍ وَبَنِينَ 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} </a:t>
            </a:r>
            <a:r>
              <a:rPr lang="ar-SA" sz="24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(133) </a:t>
            </a:r>
            <a:r>
              <a:rPr lang="ar-SA" sz="24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سورة الشعراء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  <a:sym typeface="Wingdings"/>
              </a:rPr>
              <a:t></a:t>
            </a:r>
            <a:r>
              <a:rPr lang="en-US" sz="2400" dirty="0">
                <a:solidFill>
                  <a:prstClr val="black"/>
                </a:solidFill>
                <a:latin typeface="Simplified Arabic"/>
                <a:ea typeface="Times New Roman"/>
                <a:cs typeface="Arial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أو أنْ تكونَ الجملةُ الثانيةُ بياناً لإبهامٍ في الجملةِ الأولى، كقوله تعالى : ( </a:t>
            </a:r>
            <a:r>
              <a:rPr lang="ar-SA" sz="2400" b="1" dirty="0">
                <a:solidFill>
                  <a:prstClr val="black"/>
                </a:solidFill>
                <a:latin typeface="Simplified Arabic"/>
                <a:ea typeface="Times New Roman"/>
              </a:rPr>
              <a:t>فَوَسْوَسَ إِلَيْهِ الشَّيْطَانُ قَالَ يَا آَدَمُ هَلْ أَدُلُّكَ عَلَى شَجَرَةِ الْخُلْدِ وَمُلْكٍ لَا يَبْلَى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) [طه/120]، فجملةُ ( قال يا آدمُ ): بيانٌ لما وسوسَ به الشيطانُ إليه.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>
              <a:buFont typeface="Wingdings" pitchFamily="2" charset="2"/>
              <a:buChar char="{"/>
            </a:pP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أو أنْ تكونَ الجملةُ الثانيةُ مؤكدةً للجملةِ الأولى بما يشبهُ أنْ يكونَ توكيداً لفظياً أو معنوياً ، كقوله تعالى : ( </a:t>
            </a:r>
            <a:r>
              <a:rPr lang="ar-SA" sz="2400" b="1" dirty="0">
                <a:solidFill>
                  <a:prstClr val="black"/>
                </a:solidFill>
                <a:latin typeface="Simplified Arabic"/>
                <a:ea typeface="Times New Roman"/>
              </a:rPr>
              <a:t>فَمَهِّلِ الْكَافِرِينَ أَمْهِلْهُمْ رُوَيْدًا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 ) [الطارق/17] ، وكقوله تعالى : ( </a:t>
            </a:r>
            <a:r>
              <a:rPr lang="ar-SA" sz="2400" b="1" dirty="0">
                <a:solidFill>
                  <a:prstClr val="black"/>
                </a:solidFill>
                <a:latin typeface="Simplified Arabic"/>
                <a:ea typeface="Times New Roman"/>
              </a:rPr>
              <a:t>وَمِنَ النَّاسِ مَنْ يَقُولُ آَمَنَّا بِاللَّهِ وَبِالْيَوْمِ الْآَخِرِ وَمَا هُمْ بِمُؤْمِنِينَ (8) يُخَادِعُونَ اللَّهَ وَالَّذِينَ آَمَنُوا وَمَا يَخْدَعُونَ إِلَّا أَنْفُسَهُمْ وَمَا يَشْعُرُونَ </a:t>
            </a:r>
            <a:r>
              <a:rPr lang="ar-SA" sz="2400" dirty="0">
                <a:solidFill>
                  <a:prstClr val="black"/>
                </a:solidFill>
                <a:latin typeface="Simplified Arabic"/>
                <a:ea typeface="Times New Roman"/>
              </a:rPr>
              <a:t> [البقرة/8، 9]) </a:t>
            </a:r>
            <a:endParaRPr lang="ar-EG" sz="2400" dirty="0">
              <a:solidFill>
                <a:prstClr val="black"/>
              </a:solidFill>
              <a:latin typeface="Simplified Arabic"/>
              <a:ea typeface="Times New Roman"/>
            </a:endParaRPr>
          </a:p>
          <a:p>
            <a:pPr lvl="0" algn="ctr">
              <a:buFont typeface="Wingdings" pitchFamily="2" charset="2"/>
              <a:buChar char="{"/>
            </a:pPr>
            <a:r>
              <a:rPr lang="ar-EG" sz="2000" b="1" dirty="0">
                <a:solidFill>
                  <a:srgbClr val="7030A0"/>
                </a:solidFill>
              </a:rPr>
              <a:t>(لمزيد من الأمثلة أرجوع الرجوع إلى المصدر التعليمى)</a:t>
            </a:r>
          </a:p>
          <a:p>
            <a:pPr lvl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696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7</a:t>
            </a:fld>
            <a:endParaRPr lang="ar-E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2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الموضعُ الثاني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800" b="1" baseline="-25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« كمالُ الانقطاعِ » وهو اختلافُ الجملتينِ اختلافاً تاماً ، كما في الحالتين الآتيتين :</a:t>
            </a:r>
            <a:endParaRPr lang="ar-EG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18034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  <a:sym typeface="Wingdings"/>
              </a:rPr>
              <a:t></a:t>
            </a:r>
            <a:r>
              <a:rPr lang="en-US" sz="2500" dirty="0">
                <a:solidFill>
                  <a:prstClr val="black"/>
                </a:solidFill>
                <a:latin typeface="Simplified Arabic"/>
                <a:ea typeface="Times New Roman"/>
                <a:cs typeface="Arial"/>
              </a:rPr>
              <a:t> </a:t>
            </a:r>
            <a:r>
              <a:rPr lang="ar-SA" sz="2500" dirty="0">
                <a:solidFill>
                  <a:prstClr val="black"/>
                </a:solidFill>
                <a:latin typeface="Simplified Arabic"/>
                <a:ea typeface="Times New Roman"/>
              </a:rPr>
              <a:t>أنْ يختلفا خبراً وإنشاءً ، لفظاً ومعناً ، أو معنًى فقط ، نحو : </a:t>
            </a:r>
            <a:r>
              <a:rPr lang="ar-SA" sz="2500" b="1" dirty="0">
                <a:solidFill>
                  <a:prstClr val="black"/>
                </a:solidFill>
                <a:latin typeface="Simplified Arabic"/>
                <a:ea typeface="Times New Roman"/>
              </a:rPr>
              <a:t>حضرَ الأميرُ حفظَهُ اللهُ</a:t>
            </a:r>
            <a:r>
              <a:rPr lang="ar-SA" sz="2500" dirty="0">
                <a:solidFill>
                  <a:prstClr val="black"/>
                </a:solidFill>
                <a:latin typeface="Simplified Arabic"/>
                <a:ea typeface="Times New Roman"/>
              </a:rPr>
              <a:t> ، ونحو : </a:t>
            </a:r>
            <a:r>
              <a:rPr lang="ar-SA" sz="2500" b="1" dirty="0">
                <a:solidFill>
                  <a:prstClr val="black"/>
                </a:solidFill>
                <a:latin typeface="Simplified Arabic"/>
                <a:ea typeface="Times New Roman"/>
              </a:rPr>
              <a:t>تكلَّمْ إني مصغٍ إليكَ</a:t>
            </a:r>
            <a:r>
              <a:rPr lang="ar-SA" sz="2500" dirty="0">
                <a:solidFill>
                  <a:prstClr val="black"/>
                </a:solidFill>
                <a:latin typeface="Simplified Arabic"/>
                <a:ea typeface="Times New Roman"/>
              </a:rPr>
              <a:t> . وكقول الشاعر :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5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وَقَالَ رَائِدُهم أرْسُوا نُزَاوِلُهَا    وكل حَتْفِ امرِئِ يجري بمقدارِ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-23368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  <a:sym typeface="Wingdings"/>
              </a:rPr>
              <a:t>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5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أو ألا تكونَ بينَ الجملتينِ مناسبةٌ في المعنَى ولا ارتباطٌ ، بل كلٌّ منهما مستقلٌّ بنفسِه ، كقولك : زيدٌ كاتبٌ ، الحمامُ طائرٌ ، فإنه لا مناسبةَ بين كتابةِ زيدٍ وطيرانِ الحمامِ . وكقول الشاعر :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5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إنّما المرءُ بأصغريهِ     كلٌّ امرئٍ رهنٌ بما لديهِ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32321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5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فالمانعُ منَ العطفِ في هذا الموضع « أمرٌ ذاتيٌّ » لا يمكنُ دفعهُ أصلاً وهو التباينُ بين الجملتينِ ، ولهذا وجبَ الفصلُ ، وترك َالعطفُ ، لأنَّ العطفَ يكون للربطِ ، ولا ربطَ بين جملتينِ في شدَّةِ التباعدِ وكمال الانقطاعِ 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9625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الموضعُ الثالثُ</a:t>
            </a:r>
            <a:r>
              <a:rPr lang="ar-SA" sz="22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200" b="1" baseline="-25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sz="22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« شبهُ كمالِ الاتصالِ»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latin typeface="Times New Roman"/>
                <a:ea typeface="Times New Roman"/>
                <a:cs typeface="Simplified Arabic"/>
              </a:rPr>
              <a:t>وهو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كونُ الجملةِ الثانيةِ قويةَ الارتباط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ِ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بالأولى ، لوقوعِها جواباً عن سؤالٍ يفهمُ من الجملةِ الأولى فتُفصلُ عنها ، كما يفصَلُ الجوابُ عن السؤال ، كقوله تعالى على لسان النبي يوسف عليه السلام ُ: (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وَمَا أُبَرِّئُ نَفْسِي إِنَّ النَّفْسَ لَأَمَّارَةٌ بِالسُّوءِ إِلَّا مَا رَحِمَ رَبِّي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) [يوسف/53] ، ونحو قول الشاعر :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زعَمَ العَواذلُ أنني في غَمْرَةٍ   صَدَقوا ولكنْ غْمَرتي لا تَنْجَلي</a:t>
            </a:r>
            <a:endParaRPr lang="en-US" sz="2400" dirty="0">
              <a:ea typeface="Calibri"/>
              <a:cs typeface="Arial"/>
            </a:endParaRPr>
          </a:p>
          <a:p>
            <a:pPr indent="32321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كأنه سئلَ : أصدقوا في زعمهِم أم كذبوا ؟  فأجاب : صدَقوا 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ونحو قول أبي تمام  :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السَّيْفُ أَصْدَقُ أَنْبَاءً مِنَ الكُتُبِ    في حدِّهِ الحدُّ بينَ الجدِّ واللَّعبِ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فكأنه </a:t>
            </a:r>
            <a:r>
              <a:rPr lang="ar-SA" dirty="0" smtClean="0">
                <a:latin typeface="Times New Roman"/>
                <a:ea typeface="Times New Roman"/>
                <a:cs typeface="Simplified Arabic"/>
              </a:rPr>
              <a:t>استفْهِمَ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، وقال: لمَ كانَ السيفُ أصدقَ ؟ فأجابَ بقولهِ: في حدِّه : الخ، فالمانعُ من العطفِ في هذا الموضعِ وجودُ الرابطةِ القويةِ بين الجملتينِ ، فأشبهتْ حالةَ اتحادِ الجملتين ، ولهذا  وجبَ أيضاً الفصلُ .  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612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4800" b="1" dirty="0" smtClean="0">
                <a:solidFill>
                  <a:srgbClr val="7030A0"/>
                </a:solidFill>
              </a:rPr>
              <a:t>التدريبات</a:t>
            </a:r>
            <a:endParaRPr lang="ar-EG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3587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بين موضعِ الوصل والفصل فيما يأتي ، مع ذكر السبب في كل مثال :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-127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Simplified Arabic"/>
              </a:rPr>
              <a:t>(1) قال تعالى 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: </a:t>
            </a: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{ إِنَّ الَّذِينَ كَفَرُواْ سَوَاءٌ عَلَيْهِمْ أَأَنذَرْتَهُمْ أَمْ لَمْ تُنذِرْهُمْ لاَ يُؤْمِنُونَ 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} 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-127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Simplified Arabic"/>
              </a:rPr>
              <a:t> (2) وقال الأحنف بن قيس : " لا وفاء للكذوب ، ولا راحة لحسود " 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indent="-127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Simplified Arabic"/>
              </a:rPr>
              <a:t> (3) وقال تعالى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: { </a:t>
            </a: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فَلَمَّا رَأَى أَيْدِيَهُمْ لاَ تَصِلُ إِلَيْهِ نَكِرَهُمْ وَأَوْجَسَ مِنْهُمْ خِيفَةً قَالُواْ لاَ تَخَفْ إِنَّا أُرْسِلْنَا إِلَى قَوْمِ لُوطٍ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 }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366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790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مقرر البلاغة العربية</vt:lpstr>
      <vt:lpstr>PowerPoint Presentation</vt:lpstr>
      <vt:lpstr>الــوصــل والــفـصـل </vt:lpstr>
      <vt:lpstr>مواضعُ الوصلِ : </vt:lpstr>
      <vt:lpstr>مواضعُ الفصلِ : </vt:lpstr>
      <vt:lpstr>الموضعُ الأولُ - « كمالُ الاتصالِ » وهو اتحادُ الجملتيِن اتحاداً تاماً وامتزاجاً معنوياً ، بحيث تُنزَّلُ الثانيةُ من الأولى منزلةَ نفسِها كما في الحالات التالية :</vt:lpstr>
      <vt:lpstr>الموضعُ الثاني - « كمالُ الانقطاعِ » وهو اختلافُ الجملتينِ اختلافاً تاماً ، كما في الحالتين الآتيتين :</vt:lpstr>
      <vt:lpstr>الموضعُ الثالثُ - « شبهُ كمالِ الاتصالِ»</vt:lpstr>
      <vt:lpstr>التدريبات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CENTER</dc:creator>
  <cp:lastModifiedBy>VISTA CENTER</cp:lastModifiedBy>
  <cp:revision>24</cp:revision>
  <dcterms:created xsi:type="dcterms:W3CDTF">2020-03-30T14:10:12Z</dcterms:created>
  <dcterms:modified xsi:type="dcterms:W3CDTF">2021-01-06T17:06:11Z</dcterms:modified>
</cp:coreProperties>
</file>